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96" r:id="rId4"/>
    <p:sldMasterId id="2147483697" r:id="rId5"/>
    <p:sldMasterId id="2147483698" r:id="rId6"/>
    <p:sldMasterId id="2147483699"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Lst>
  <p:sldSz cy="5143500" cx="9144000"/>
  <p:notesSz cx="6858000" cy="9144000"/>
  <p:embeddedFontLst>
    <p:embeddedFont>
      <p:font typeface="Roboto"/>
      <p:regular r:id="rId72"/>
      <p:bold r:id="rId73"/>
      <p:italic r:id="rId74"/>
      <p:boldItalic r:id="rId75"/>
    </p:embeddedFont>
    <p:embeddedFont>
      <p:font typeface="Inconsolata"/>
      <p:regular r:id="rId76"/>
      <p:bold r:id="rId77"/>
    </p:embeddedFont>
    <p:embeddedFont>
      <p:font typeface="Helvetica Neue"/>
      <p:regular r:id="rId78"/>
      <p:bold r:id="rId79"/>
      <p:italic r:id="rId80"/>
      <p:boldItalic r:id="rId81"/>
    </p:embeddedFont>
    <p:embeddedFont>
      <p:font typeface="Helvetica Neue Light"/>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2FBB8610-5FBB-4333-8685-B9E99C4784C2}">
  <a:tblStyle styleId="{2FBB8610-5FBB-4333-8685-B9E99C4784C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D698C7D-EF74-41E1-B1DC-B0FB74FCDBF3}"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font" Target="fonts/HelveticaNeueLight-italic.fntdata"/><Relationship Id="rId83" Type="http://schemas.openxmlformats.org/officeDocument/2006/relationships/font" Target="fonts/HelveticaNeueLight-bold.fntdata"/><Relationship Id="rId42" Type="http://schemas.openxmlformats.org/officeDocument/2006/relationships/slide" Target="slides/slide34.xml"/><Relationship Id="rId41" Type="http://schemas.openxmlformats.org/officeDocument/2006/relationships/slide" Target="slides/slide33.xml"/><Relationship Id="rId85" Type="http://schemas.openxmlformats.org/officeDocument/2006/relationships/font" Target="fonts/HelveticaNeueLight-boldItalic.fntdata"/><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80" Type="http://schemas.openxmlformats.org/officeDocument/2006/relationships/font" Target="fonts/HelveticaNeue-italic.fntdata"/><Relationship Id="rId82" Type="http://schemas.openxmlformats.org/officeDocument/2006/relationships/font" Target="fonts/HelveticaNeueLight-regular.fntdata"/><Relationship Id="rId81" Type="http://schemas.openxmlformats.org/officeDocument/2006/relationships/font" Target="fonts/HelveticaNeue-boldItalic.fntdata"/><Relationship Id="rId1" Type="http://schemas.openxmlformats.org/officeDocument/2006/relationships/theme" Target="theme/theme5.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73" Type="http://schemas.openxmlformats.org/officeDocument/2006/relationships/font" Target="fonts/Roboto-bold.fntdata"/><Relationship Id="rId72" Type="http://schemas.openxmlformats.org/officeDocument/2006/relationships/font" Target="fonts/Roboto-regular.fntdata"/><Relationship Id="rId31" Type="http://schemas.openxmlformats.org/officeDocument/2006/relationships/slide" Target="slides/slide23.xml"/><Relationship Id="rId75" Type="http://schemas.openxmlformats.org/officeDocument/2006/relationships/font" Target="fonts/Roboto-boldItalic.fntdata"/><Relationship Id="rId30" Type="http://schemas.openxmlformats.org/officeDocument/2006/relationships/slide" Target="slides/slide22.xml"/><Relationship Id="rId74" Type="http://schemas.openxmlformats.org/officeDocument/2006/relationships/font" Target="fonts/Roboto-italic.fntdata"/><Relationship Id="rId33" Type="http://schemas.openxmlformats.org/officeDocument/2006/relationships/slide" Target="slides/slide25.xml"/><Relationship Id="rId77" Type="http://schemas.openxmlformats.org/officeDocument/2006/relationships/font" Target="fonts/Inconsolata-bold.fntdata"/><Relationship Id="rId32" Type="http://schemas.openxmlformats.org/officeDocument/2006/relationships/slide" Target="slides/slide24.xml"/><Relationship Id="rId76" Type="http://schemas.openxmlformats.org/officeDocument/2006/relationships/font" Target="fonts/Inconsolata-regular.fntdata"/><Relationship Id="rId35" Type="http://schemas.openxmlformats.org/officeDocument/2006/relationships/slide" Target="slides/slide27.xml"/><Relationship Id="rId79" Type="http://schemas.openxmlformats.org/officeDocument/2006/relationships/font" Target="fonts/HelveticaNeue-bold.fntdata"/><Relationship Id="rId34" Type="http://schemas.openxmlformats.org/officeDocument/2006/relationships/slide" Target="slides/slide26.xml"/><Relationship Id="rId78" Type="http://schemas.openxmlformats.org/officeDocument/2006/relationships/font" Target="fonts/HelveticaNeue-regular.fntdata"/><Relationship Id="rId71" Type="http://schemas.openxmlformats.org/officeDocument/2006/relationships/slide" Target="slides/slide63.xml"/><Relationship Id="rId70" Type="http://schemas.openxmlformats.org/officeDocument/2006/relationships/slide" Target="slides/slide62.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slide" Target="slides/slide56.xml"/><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slide" Target="slides/slide58.xml"/><Relationship Id="rId21" Type="http://schemas.openxmlformats.org/officeDocument/2006/relationships/slide" Target="slides/slide13.xml"/><Relationship Id="rId65" Type="http://schemas.openxmlformats.org/officeDocument/2006/relationships/slide" Target="slides/slide57.xml"/><Relationship Id="rId24" Type="http://schemas.openxmlformats.org/officeDocument/2006/relationships/slide" Target="slides/slide16.xml"/><Relationship Id="rId68" Type="http://schemas.openxmlformats.org/officeDocument/2006/relationships/slide" Target="slides/slide60.xml"/><Relationship Id="rId23" Type="http://schemas.openxmlformats.org/officeDocument/2006/relationships/slide" Target="slides/slide15.xml"/><Relationship Id="rId67" Type="http://schemas.openxmlformats.org/officeDocument/2006/relationships/slide" Target="slides/slide59.xml"/><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slide" Target="slides/slide61.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gif>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g>
</file>

<file path=ppt/media/image5.gif>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Shape 189"/>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90" name="Shape 19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48" name="Shape 2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54" name="Shape 2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Shape 25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60" name="Shape 2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66" name="Shape 2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Shape 27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74" name="Shape 27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Shape 27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79" name="Shape 27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Shape 284"/>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85" name="Shape 28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Shape 290"/>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91" name="Shape 29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Shape 295"/>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96" name="Shape 29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Shape 300"/>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01" name="Shape 30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Shape 196"/>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97" name="Shape 19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Shape 307"/>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08" name="Shape 30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6" name="Shape 3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Shape 3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3" name="Shape 3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Shape 3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5" name="Shape 3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Shape 3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2" name="Shape 39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6" name="Shape 396"/>
        <p:cNvGrpSpPr/>
        <p:nvPr/>
      </p:nvGrpSpPr>
      <p:grpSpPr>
        <a:xfrm>
          <a:off x="0" y="0"/>
          <a:ext cx="0" cy="0"/>
          <a:chOff x="0" y="0"/>
          <a:chExt cx="0" cy="0"/>
        </a:xfrm>
      </p:grpSpPr>
      <p:sp>
        <p:nvSpPr>
          <p:cNvPr id="397" name="Shape 3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8" name="Shape 3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3" name="Shape 443"/>
        <p:cNvGrpSpPr/>
        <p:nvPr/>
      </p:nvGrpSpPr>
      <p:grpSpPr>
        <a:xfrm>
          <a:off x="0" y="0"/>
          <a:ext cx="0" cy="0"/>
          <a:chOff x="0" y="0"/>
          <a:chExt cx="0" cy="0"/>
        </a:xfrm>
      </p:grpSpPr>
      <p:sp>
        <p:nvSpPr>
          <p:cNvPr id="444" name="Shape 4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5" name="Shape 4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1" name="Shape 491"/>
        <p:cNvGrpSpPr/>
        <p:nvPr/>
      </p:nvGrpSpPr>
      <p:grpSpPr>
        <a:xfrm>
          <a:off x="0" y="0"/>
          <a:ext cx="0" cy="0"/>
          <a:chOff x="0" y="0"/>
          <a:chExt cx="0" cy="0"/>
        </a:xfrm>
      </p:grpSpPr>
      <p:sp>
        <p:nvSpPr>
          <p:cNvPr id="492" name="Shape 4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3" name="Shape 4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9" name="Shape 539"/>
        <p:cNvGrpSpPr/>
        <p:nvPr/>
      </p:nvGrpSpPr>
      <p:grpSpPr>
        <a:xfrm>
          <a:off x="0" y="0"/>
          <a:ext cx="0" cy="0"/>
          <a:chOff x="0" y="0"/>
          <a:chExt cx="0" cy="0"/>
        </a:xfrm>
      </p:grpSpPr>
      <p:sp>
        <p:nvSpPr>
          <p:cNvPr id="540" name="Shape 5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1" name="Shape 5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5" name="Shape 545"/>
        <p:cNvGrpSpPr/>
        <p:nvPr/>
      </p:nvGrpSpPr>
      <p:grpSpPr>
        <a:xfrm>
          <a:off x="0" y="0"/>
          <a:ext cx="0" cy="0"/>
          <a:chOff x="0" y="0"/>
          <a:chExt cx="0" cy="0"/>
        </a:xfrm>
      </p:grpSpPr>
      <p:sp>
        <p:nvSpPr>
          <p:cNvPr id="546" name="Shape 5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7" name="Shape 5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1" name="Shape 551"/>
        <p:cNvGrpSpPr/>
        <p:nvPr/>
      </p:nvGrpSpPr>
      <p:grpSpPr>
        <a:xfrm>
          <a:off x="0" y="0"/>
          <a:ext cx="0" cy="0"/>
          <a:chOff x="0" y="0"/>
          <a:chExt cx="0" cy="0"/>
        </a:xfrm>
      </p:grpSpPr>
      <p:sp>
        <p:nvSpPr>
          <p:cNvPr id="552" name="Shape 5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3" name="Shape 5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7" name="Shape 557"/>
        <p:cNvGrpSpPr/>
        <p:nvPr/>
      </p:nvGrpSpPr>
      <p:grpSpPr>
        <a:xfrm>
          <a:off x="0" y="0"/>
          <a:ext cx="0" cy="0"/>
          <a:chOff x="0" y="0"/>
          <a:chExt cx="0" cy="0"/>
        </a:xfrm>
      </p:grpSpPr>
      <p:sp>
        <p:nvSpPr>
          <p:cNvPr id="558" name="Shape 5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9" name="Shape 5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9" name="Shape 589"/>
        <p:cNvGrpSpPr/>
        <p:nvPr/>
      </p:nvGrpSpPr>
      <p:grpSpPr>
        <a:xfrm>
          <a:off x="0" y="0"/>
          <a:ext cx="0" cy="0"/>
          <a:chOff x="0" y="0"/>
          <a:chExt cx="0" cy="0"/>
        </a:xfrm>
      </p:grpSpPr>
      <p:sp>
        <p:nvSpPr>
          <p:cNvPr id="590" name="Shape 5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1" name="Shape 5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6" name="Shape 596"/>
        <p:cNvGrpSpPr/>
        <p:nvPr/>
      </p:nvGrpSpPr>
      <p:grpSpPr>
        <a:xfrm>
          <a:off x="0" y="0"/>
          <a:ext cx="0" cy="0"/>
          <a:chOff x="0" y="0"/>
          <a:chExt cx="0" cy="0"/>
        </a:xfrm>
      </p:grpSpPr>
      <p:sp>
        <p:nvSpPr>
          <p:cNvPr id="597" name="Shape 5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8" name="Shape 5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6" name="Shape 606"/>
        <p:cNvGrpSpPr/>
        <p:nvPr/>
      </p:nvGrpSpPr>
      <p:grpSpPr>
        <a:xfrm>
          <a:off x="0" y="0"/>
          <a:ext cx="0" cy="0"/>
          <a:chOff x="0" y="0"/>
          <a:chExt cx="0" cy="0"/>
        </a:xfrm>
      </p:grpSpPr>
      <p:sp>
        <p:nvSpPr>
          <p:cNvPr id="607" name="Shape 6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8" name="Shape 6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Takeaways: More layers helps (23.7 -&gt; 25.8)</a:t>
            </a:r>
            <a:endParaRPr/>
          </a:p>
          <a:p>
            <a:pPr indent="0" lvl="0" marL="0" rtl="0">
              <a:spcBef>
                <a:spcPts val="0"/>
              </a:spcBef>
              <a:spcAft>
                <a:spcPts val="0"/>
              </a:spcAft>
              <a:buNone/>
            </a:pPr>
            <a:r>
              <a:rPr lang="en"/>
              <a:t>Increasing heads helps (1-8 -&gt; 24.9 -&gt; 25.8) but diminishes as heads increases. Imagine heads = dimensions </a:t>
            </a:r>
            <a:endParaRPr/>
          </a:p>
          <a:p>
            <a:pPr indent="0" lvl="0" marL="0" rtl="0">
              <a:spcBef>
                <a:spcPts val="0"/>
              </a:spcBef>
              <a:spcAft>
                <a:spcPts val="0"/>
              </a:spcAft>
              <a:buNone/>
            </a:pPr>
            <a:r>
              <a:rPr lang="en"/>
              <a:t>Increasing feed-forward connections helps © last row (26.2) </a:t>
            </a:r>
            <a:endParaRPr/>
          </a:p>
          <a:p>
            <a:pPr indent="0" lvl="0" marL="0" rtl="0">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2" name="Shape 612"/>
        <p:cNvGrpSpPr/>
        <p:nvPr/>
      </p:nvGrpSpPr>
      <p:grpSpPr>
        <a:xfrm>
          <a:off x="0" y="0"/>
          <a:ext cx="0" cy="0"/>
          <a:chOff x="0" y="0"/>
          <a:chExt cx="0" cy="0"/>
        </a:xfrm>
      </p:grpSpPr>
      <p:sp>
        <p:nvSpPr>
          <p:cNvPr id="613" name="Shape 6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14" name="Shape 6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Takeaways: More layers helps (23.7 -&gt; 25.8)</a:t>
            </a:r>
            <a:endParaRPr/>
          </a:p>
          <a:p>
            <a:pPr indent="0" lvl="0" marL="0" rtl="0">
              <a:spcBef>
                <a:spcPts val="0"/>
              </a:spcBef>
              <a:spcAft>
                <a:spcPts val="0"/>
              </a:spcAft>
              <a:buNone/>
            </a:pPr>
            <a:r>
              <a:rPr lang="en"/>
              <a:t>Increasing heads helps (1-8 -&gt; 24.9 -&gt; 25.8) but diminishes as heads increases. Imagine heads = dimensions </a:t>
            </a:r>
            <a:endParaRPr/>
          </a:p>
          <a:p>
            <a:pPr indent="0" lvl="0" marL="0" rtl="0">
              <a:spcBef>
                <a:spcPts val="0"/>
              </a:spcBef>
              <a:spcAft>
                <a:spcPts val="0"/>
              </a:spcAft>
              <a:buNone/>
            </a:pPr>
            <a:r>
              <a:rPr lang="en"/>
              <a:t>Increasing feed-forward connections helps © last row (26.2) </a:t>
            </a:r>
            <a:endParaRPr/>
          </a:p>
          <a:p>
            <a:pPr indent="0" lvl="0" marL="0" rtl="0">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8" name="Shape 618"/>
        <p:cNvGrpSpPr/>
        <p:nvPr/>
      </p:nvGrpSpPr>
      <p:grpSpPr>
        <a:xfrm>
          <a:off x="0" y="0"/>
          <a:ext cx="0" cy="0"/>
          <a:chOff x="0" y="0"/>
          <a:chExt cx="0" cy="0"/>
        </a:xfrm>
      </p:grpSpPr>
      <p:sp>
        <p:nvSpPr>
          <p:cNvPr id="619" name="Shape 6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20" name="Shape 6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Takeaways: More layers helps (23.7 -&gt; 25.8)</a:t>
            </a:r>
            <a:endParaRPr/>
          </a:p>
          <a:p>
            <a:pPr indent="0" lvl="0" marL="0" rtl="0">
              <a:spcBef>
                <a:spcPts val="0"/>
              </a:spcBef>
              <a:spcAft>
                <a:spcPts val="0"/>
              </a:spcAft>
              <a:buNone/>
            </a:pPr>
            <a:r>
              <a:rPr lang="en"/>
              <a:t>Increasing heads helps (1-8 -&gt; 24.9 -&gt; 25.8) but diminishes as heads increases. Imagine heads = dimensions </a:t>
            </a:r>
            <a:endParaRPr/>
          </a:p>
          <a:p>
            <a:pPr indent="0" lvl="0" marL="0" rtl="0">
              <a:spcBef>
                <a:spcPts val="0"/>
              </a:spcBef>
              <a:spcAft>
                <a:spcPts val="0"/>
              </a:spcAft>
              <a:buNone/>
            </a:pPr>
            <a:r>
              <a:rPr lang="en"/>
              <a:t>Increasing feed-forward connections helps © last row (26.2) </a:t>
            </a:r>
            <a:endParaRPr/>
          </a:p>
          <a:p>
            <a:pPr indent="0" lvl="0" marL="0" rtl="0">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4" name="Shape 624"/>
        <p:cNvGrpSpPr/>
        <p:nvPr/>
      </p:nvGrpSpPr>
      <p:grpSpPr>
        <a:xfrm>
          <a:off x="0" y="0"/>
          <a:ext cx="0" cy="0"/>
          <a:chOff x="0" y="0"/>
          <a:chExt cx="0" cy="0"/>
        </a:xfrm>
      </p:grpSpPr>
      <p:sp>
        <p:nvSpPr>
          <p:cNvPr id="625" name="Shape 625"/>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26" name="Shape 62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9" name="Shape 629"/>
        <p:cNvGrpSpPr/>
        <p:nvPr/>
      </p:nvGrpSpPr>
      <p:grpSpPr>
        <a:xfrm>
          <a:off x="0" y="0"/>
          <a:ext cx="0" cy="0"/>
          <a:chOff x="0" y="0"/>
          <a:chExt cx="0" cy="0"/>
        </a:xfrm>
      </p:grpSpPr>
      <p:sp>
        <p:nvSpPr>
          <p:cNvPr id="630" name="Shape 630"/>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31" name="Shape 63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6" name="Shape 636"/>
        <p:cNvGrpSpPr/>
        <p:nvPr/>
      </p:nvGrpSpPr>
      <p:grpSpPr>
        <a:xfrm>
          <a:off x="0" y="0"/>
          <a:ext cx="0" cy="0"/>
          <a:chOff x="0" y="0"/>
          <a:chExt cx="0" cy="0"/>
        </a:xfrm>
      </p:grpSpPr>
      <p:sp>
        <p:nvSpPr>
          <p:cNvPr id="637" name="Shape 6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8" name="Shape 6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2" name="Shape 642"/>
        <p:cNvGrpSpPr/>
        <p:nvPr/>
      </p:nvGrpSpPr>
      <p:grpSpPr>
        <a:xfrm>
          <a:off x="0" y="0"/>
          <a:ext cx="0" cy="0"/>
          <a:chOff x="0" y="0"/>
          <a:chExt cx="0" cy="0"/>
        </a:xfrm>
      </p:grpSpPr>
      <p:sp>
        <p:nvSpPr>
          <p:cNvPr id="643" name="Shape 64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44" name="Shape 64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7" name="Shape 647"/>
        <p:cNvGrpSpPr/>
        <p:nvPr/>
      </p:nvGrpSpPr>
      <p:grpSpPr>
        <a:xfrm>
          <a:off x="0" y="0"/>
          <a:ext cx="0" cy="0"/>
          <a:chOff x="0" y="0"/>
          <a:chExt cx="0" cy="0"/>
        </a:xfrm>
      </p:grpSpPr>
      <p:sp>
        <p:nvSpPr>
          <p:cNvPr id="648" name="Shape 64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49" name="Shape 64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2" name="Shape 652"/>
        <p:cNvGrpSpPr/>
        <p:nvPr/>
      </p:nvGrpSpPr>
      <p:grpSpPr>
        <a:xfrm>
          <a:off x="0" y="0"/>
          <a:ext cx="0" cy="0"/>
          <a:chOff x="0" y="0"/>
          <a:chExt cx="0" cy="0"/>
        </a:xfrm>
      </p:grpSpPr>
      <p:sp>
        <p:nvSpPr>
          <p:cNvPr id="653" name="Shape 65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54" name="Shape 65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7" name="Shape 657"/>
        <p:cNvGrpSpPr/>
        <p:nvPr/>
      </p:nvGrpSpPr>
      <p:grpSpPr>
        <a:xfrm>
          <a:off x="0" y="0"/>
          <a:ext cx="0" cy="0"/>
          <a:chOff x="0" y="0"/>
          <a:chExt cx="0" cy="0"/>
        </a:xfrm>
      </p:grpSpPr>
      <p:sp>
        <p:nvSpPr>
          <p:cNvPr id="658" name="Shape 65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59" name="Shape 6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2" name="Shape 662"/>
        <p:cNvGrpSpPr/>
        <p:nvPr/>
      </p:nvGrpSpPr>
      <p:grpSpPr>
        <a:xfrm>
          <a:off x="0" y="0"/>
          <a:ext cx="0" cy="0"/>
          <a:chOff x="0" y="0"/>
          <a:chExt cx="0" cy="0"/>
        </a:xfrm>
      </p:grpSpPr>
      <p:sp>
        <p:nvSpPr>
          <p:cNvPr id="663" name="Shape 66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64" name="Shape 66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7" name="Shape 667"/>
        <p:cNvGrpSpPr/>
        <p:nvPr/>
      </p:nvGrpSpPr>
      <p:grpSpPr>
        <a:xfrm>
          <a:off x="0" y="0"/>
          <a:ext cx="0" cy="0"/>
          <a:chOff x="0" y="0"/>
          <a:chExt cx="0" cy="0"/>
        </a:xfrm>
      </p:grpSpPr>
      <p:sp>
        <p:nvSpPr>
          <p:cNvPr id="668" name="Shape 66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69" name="Shape 66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2" name="Shape 672"/>
        <p:cNvGrpSpPr/>
        <p:nvPr/>
      </p:nvGrpSpPr>
      <p:grpSpPr>
        <a:xfrm>
          <a:off x="0" y="0"/>
          <a:ext cx="0" cy="0"/>
          <a:chOff x="0" y="0"/>
          <a:chExt cx="0" cy="0"/>
        </a:xfrm>
      </p:grpSpPr>
      <p:sp>
        <p:nvSpPr>
          <p:cNvPr id="673" name="Shape 67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74" name="Shape 67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7" name="Shape 677"/>
        <p:cNvGrpSpPr/>
        <p:nvPr/>
      </p:nvGrpSpPr>
      <p:grpSpPr>
        <a:xfrm>
          <a:off x="0" y="0"/>
          <a:ext cx="0" cy="0"/>
          <a:chOff x="0" y="0"/>
          <a:chExt cx="0" cy="0"/>
        </a:xfrm>
      </p:grpSpPr>
      <p:sp>
        <p:nvSpPr>
          <p:cNvPr id="678" name="Shape 678"/>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79" name="Shape 67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2" name="Shape 682"/>
        <p:cNvGrpSpPr/>
        <p:nvPr/>
      </p:nvGrpSpPr>
      <p:grpSpPr>
        <a:xfrm>
          <a:off x="0" y="0"/>
          <a:ext cx="0" cy="0"/>
          <a:chOff x="0" y="0"/>
          <a:chExt cx="0" cy="0"/>
        </a:xfrm>
      </p:grpSpPr>
      <p:sp>
        <p:nvSpPr>
          <p:cNvPr id="683" name="Shape 683"/>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84" name="Shape 68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7" name="Shape 687"/>
        <p:cNvGrpSpPr/>
        <p:nvPr/>
      </p:nvGrpSpPr>
      <p:grpSpPr>
        <a:xfrm>
          <a:off x="0" y="0"/>
          <a:ext cx="0" cy="0"/>
          <a:chOff x="0" y="0"/>
          <a:chExt cx="0" cy="0"/>
        </a:xfrm>
      </p:grpSpPr>
      <p:sp>
        <p:nvSpPr>
          <p:cNvPr id="688" name="Shape 6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9" name="Shape 6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14" name="Shape 2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4" name="Shape 694"/>
        <p:cNvGrpSpPr/>
        <p:nvPr/>
      </p:nvGrpSpPr>
      <p:grpSpPr>
        <a:xfrm>
          <a:off x="0" y="0"/>
          <a:ext cx="0" cy="0"/>
          <a:chOff x="0" y="0"/>
          <a:chExt cx="0" cy="0"/>
        </a:xfrm>
      </p:grpSpPr>
      <p:sp>
        <p:nvSpPr>
          <p:cNvPr id="695" name="Shape 6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6" name="Shape 6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4" name="Shape 704"/>
        <p:cNvGrpSpPr/>
        <p:nvPr/>
      </p:nvGrpSpPr>
      <p:grpSpPr>
        <a:xfrm>
          <a:off x="0" y="0"/>
          <a:ext cx="0" cy="0"/>
          <a:chOff x="0" y="0"/>
          <a:chExt cx="0" cy="0"/>
        </a:xfrm>
      </p:grpSpPr>
      <p:sp>
        <p:nvSpPr>
          <p:cNvPr id="705" name="Shape 705"/>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06" name="Shape 70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9" name="Shape 709"/>
        <p:cNvGrpSpPr/>
        <p:nvPr/>
      </p:nvGrpSpPr>
      <p:grpSpPr>
        <a:xfrm>
          <a:off x="0" y="0"/>
          <a:ext cx="0" cy="0"/>
          <a:chOff x="0" y="0"/>
          <a:chExt cx="0" cy="0"/>
        </a:xfrm>
      </p:grpSpPr>
      <p:sp>
        <p:nvSpPr>
          <p:cNvPr id="710" name="Shape 7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1" name="Shape 71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5" name="Shape 715"/>
        <p:cNvGrpSpPr/>
        <p:nvPr/>
      </p:nvGrpSpPr>
      <p:grpSpPr>
        <a:xfrm>
          <a:off x="0" y="0"/>
          <a:ext cx="0" cy="0"/>
          <a:chOff x="0" y="0"/>
          <a:chExt cx="0" cy="0"/>
        </a:xfrm>
      </p:grpSpPr>
      <p:sp>
        <p:nvSpPr>
          <p:cNvPr id="716" name="Shape 716"/>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17" name="Shape 71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1" name="Shape 721"/>
        <p:cNvGrpSpPr/>
        <p:nvPr/>
      </p:nvGrpSpPr>
      <p:grpSpPr>
        <a:xfrm>
          <a:off x="0" y="0"/>
          <a:ext cx="0" cy="0"/>
          <a:chOff x="0" y="0"/>
          <a:chExt cx="0" cy="0"/>
        </a:xfrm>
      </p:grpSpPr>
      <p:sp>
        <p:nvSpPr>
          <p:cNvPr id="722" name="Shape 722"/>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23" name="Shape 72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7" name="Shape 727"/>
        <p:cNvGrpSpPr/>
        <p:nvPr/>
      </p:nvGrpSpPr>
      <p:grpSpPr>
        <a:xfrm>
          <a:off x="0" y="0"/>
          <a:ext cx="0" cy="0"/>
          <a:chOff x="0" y="0"/>
          <a:chExt cx="0" cy="0"/>
        </a:xfrm>
      </p:grpSpPr>
      <p:sp>
        <p:nvSpPr>
          <p:cNvPr id="728" name="Shape 728"/>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29" name="Shape 72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3" name="Shape 733"/>
        <p:cNvGrpSpPr/>
        <p:nvPr/>
      </p:nvGrpSpPr>
      <p:grpSpPr>
        <a:xfrm>
          <a:off x="0" y="0"/>
          <a:ext cx="0" cy="0"/>
          <a:chOff x="0" y="0"/>
          <a:chExt cx="0" cy="0"/>
        </a:xfrm>
      </p:grpSpPr>
      <p:sp>
        <p:nvSpPr>
          <p:cNvPr id="734" name="Shape 734"/>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35" name="Shape 73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8" name="Shape 738"/>
        <p:cNvGrpSpPr/>
        <p:nvPr/>
      </p:nvGrpSpPr>
      <p:grpSpPr>
        <a:xfrm>
          <a:off x="0" y="0"/>
          <a:ext cx="0" cy="0"/>
          <a:chOff x="0" y="0"/>
          <a:chExt cx="0" cy="0"/>
        </a:xfrm>
      </p:grpSpPr>
      <p:sp>
        <p:nvSpPr>
          <p:cNvPr id="739" name="Shape 739"/>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40" name="Shape 74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3" name="Shape 743"/>
        <p:cNvGrpSpPr/>
        <p:nvPr/>
      </p:nvGrpSpPr>
      <p:grpSpPr>
        <a:xfrm>
          <a:off x="0" y="0"/>
          <a:ext cx="0" cy="0"/>
          <a:chOff x="0" y="0"/>
          <a:chExt cx="0" cy="0"/>
        </a:xfrm>
      </p:grpSpPr>
      <p:sp>
        <p:nvSpPr>
          <p:cNvPr id="744" name="Shape 744"/>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45" name="Shape 7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8" name="Shape 748"/>
        <p:cNvGrpSpPr/>
        <p:nvPr/>
      </p:nvGrpSpPr>
      <p:grpSpPr>
        <a:xfrm>
          <a:off x="0" y="0"/>
          <a:ext cx="0" cy="0"/>
          <a:chOff x="0" y="0"/>
          <a:chExt cx="0" cy="0"/>
        </a:xfrm>
      </p:grpSpPr>
      <p:sp>
        <p:nvSpPr>
          <p:cNvPr id="749" name="Shape 749"/>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50" name="Shape 75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Shape 22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23" name="Shape 22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3" name="Shape 753"/>
        <p:cNvGrpSpPr/>
        <p:nvPr/>
      </p:nvGrpSpPr>
      <p:grpSpPr>
        <a:xfrm>
          <a:off x="0" y="0"/>
          <a:ext cx="0" cy="0"/>
          <a:chOff x="0" y="0"/>
          <a:chExt cx="0" cy="0"/>
        </a:xfrm>
      </p:grpSpPr>
      <p:sp>
        <p:nvSpPr>
          <p:cNvPr id="754" name="Shape 754"/>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55" name="Shape 75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8" name="Shape 758"/>
        <p:cNvGrpSpPr/>
        <p:nvPr/>
      </p:nvGrpSpPr>
      <p:grpSpPr>
        <a:xfrm>
          <a:off x="0" y="0"/>
          <a:ext cx="0" cy="0"/>
          <a:chOff x="0" y="0"/>
          <a:chExt cx="0" cy="0"/>
        </a:xfrm>
      </p:grpSpPr>
      <p:sp>
        <p:nvSpPr>
          <p:cNvPr id="759" name="Shape 759"/>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Font typeface="Arial"/>
              <a:buNone/>
            </a:pPr>
            <a:r>
              <a:t/>
            </a:r>
            <a:endParaRPr b="0" i="0" sz="1800" u="none" cap="none" strike="noStrike"/>
          </a:p>
        </p:txBody>
      </p:sp>
      <p:sp>
        <p:nvSpPr>
          <p:cNvPr id="760" name="Shape 76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3" name="Shape 763"/>
        <p:cNvGrpSpPr/>
        <p:nvPr/>
      </p:nvGrpSpPr>
      <p:grpSpPr>
        <a:xfrm>
          <a:off x="0" y="0"/>
          <a:ext cx="0" cy="0"/>
          <a:chOff x="0" y="0"/>
          <a:chExt cx="0" cy="0"/>
        </a:xfrm>
      </p:grpSpPr>
      <p:sp>
        <p:nvSpPr>
          <p:cNvPr id="764" name="Shape 764"/>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65" name="Shape 76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8" name="Shape 768"/>
        <p:cNvGrpSpPr/>
        <p:nvPr/>
      </p:nvGrpSpPr>
      <p:grpSpPr>
        <a:xfrm>
          <a:off x="0" y="0"/>
          <a:ext cx="0" cy="0"/>
          <a:chOff x="0" y="0"/>
          <a:chExt cx="0" cy="0"/>
        </a:xfrm>
      </p:grpSpPr>
      <p:sp>
        <p:nvSpPr>
          <p:cNvPr id="769" name="Shape 769"/>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770" name="Shape 77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Shape 22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29" name="Shape 22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36" name="Shape 2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42" name="Shape 2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type="title">
  <p:cSld name="TITLE">
    <p:spTree>
      <p:nvGrpSpPr>
        <p:cNvPr id="67" name="Shape 67"/>
        <p:cNvGrpSpPr/>
        <p:nvPr/>
      </p:nvGrpSpPr>
      <p:grpSpPr>
        <a:xfrm>
          <a:off x="0" y="0"/>
          <a:ext cx="0" cy="0"/>
          <a:chOff x="0" y="0"/>
          <a:chExt cx="0" cy="0"/>
        </a:xfrm>
      </p:grpSpPr>
      <p:sp>
        <p:nvSpPr>
          <p:cNvPr id="68" name="Shape 68"/>
          <p:cNvSpPr txBox="1"/>
          <p:nvPr>
            <p:ph type="title"/>
          </p:nvPr>
        </p:nvSpPr>
        <p:spPr>
          <a:xfrm>
            <a:off x="892969" y="863947"/>
            <a:ext cx="7358100" cy="1741200"/>
          </a:xfrm>
          <a:prstGeom prst="rect">
            <a:avLst/>
          </a:prstGeom>
          <a:noFill/>
          <a:ln>
            <a:noFill/>
          </a:ln>
        </p:spPr>
        <p:txBody>
          <a:bodyPr anchorCtr="0" anchor="b"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69" name="Shape 69"/>
          <p:cNvSpPr txBox="1"/>
          <p:nvPr>
            <p:ph idx="1" type="body"/>
          </p:nvPr>
        </p:nvSpPr>
        <p:spPr>
          <a:xfrm>
            <a:off x="892969" y="2652117"/>
            <a:ext cx="7358100" cy="596100"/>
          </a:xfrm>
          <a:prstGeom prst="rect">
            <a:avLst/>
          </a:prstGeom>
          <a:noFill/>
          <a:ln>
            <a:noFill/>
          </a:ln>
        </p:spPr>
        <p:txBody>
          <a:bodyPr anchorCtr="0" anchor="t"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1pPr>
            <a:lvl2pPr indent="-228600" lvl="1" marL="9144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2pPr>
            <a:lvl3pPr indent="-228600" lvl="2" marL="13716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3pPr>
            <a:lvl4pPr indent="-228600" lvl="3" marL="18288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4pPr>
            <a:lvl5pPr indent="-228600" lvl="4" marL="22860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70" name="Shape 70"/>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type="tx">
  <p:cSld name="TITLE_AND_BODY">
    <p:spTree>
      <p:nvGrpSpPr>
        <p:cNvPr id="71" name="Shape 71"/>
        <p:cNvGrpSpPr/>
        <p:nvPr/>
      </p:nvGrpSpPr>
      <p:grpSpPr>
        <a:xfrm>
          <a:off x="0" y="0"/>
          <a:ext cx="0" cy="0"/>
          <a:chOff x="0" y="0"/>
          <a:chExt cx="0" cy="0"/>
        </a:xfrm>
      </p:grpSpPr>
      <p:sp>
        <p:nvSpPr>
          <p:cNvPr id="72" name="Shape 72"/>
          <p:cNvSpPr txBox="1"/>
          <p:nvPr>
            <p:ph type="title"/>
          </p:nvPr>
        </p:nvSpPr>
        <p:spPr>
          <a:xfrm>
            <a:off x="669727" y="234404"/>
            <a:ext cx="7804500" cy="11385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73" name="Shape 73"/>
          <p:cNvSpPr txBox="1"/>
          <p:nvPr>
            <p:ph idx="1" type="body"/>
          </p:nvPr>
        </p:nvSpPr>
        <p:spPr>
          <a:xfrm>
            <a:off x="669727" y="1372939"/>
            <a:ext cx="7804500" cy="3315000"/>
          </a:xfrm>
          <a:prstGeom prst="rect">
            <a:avLst/>
          </a:prstGeom>
          <a:noFill/>
          <a:ln>
            <a:noFill/>
          </a:ln>
        </p:spPr>
        <p:txBody>
          <a:bodyPr anchorCtr="0" anchor="ctr" bIns="58925" lIns="58925" spcFirstLastPara="1" rIns="58925" wrap="square" tIns="58925"/>
          <a:lstStyle>
            <a:lvl1pPr indent="-336550" lvl="0" marL="457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74" name="Shape 74"/>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Horizontal">
  <p:cSld name="Photo - Horizontal">
    <p:spTree>
      <p:nvGrpSpPr>
        <p:cNvPr id="75" name="Shape 75"/>
        <p:cNvGrpSpPr/>
        <p:nvPr/>
      </p:nvGrpSpPr>
      <p:grpSpPr>
        <a:xfrm>
          <a:off x="0" y="0"/>
          <a:ext cx="0" cy="0"/>
          <a:chOff x="0" y="0"/>
          <a:chExt cx="0" cy="0"/>
        </a:xfrm>
      </p:grpSpPr>
      <p:sp>
        <p:nvSpPr>
          <p:cNvPr id="76" name="Shape 76"/>
          <p:cNvSpPr/>
          <p:nvPr>
            <p:ph idx="2" type="pic"/>
          </p:nvPr>
        </p:nvSpPr>
        <p:spPr>
          <a:xfrm>
            <a:off x="1129605" y="334863"/>
            <a:ext cx="6876000" cy="31209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77" name="Shape 77"/>
          <p:cNvSpPr txBox="1"/>
          <p:nvPr>
            <p:ph type="title"/>
          </p:nvPr>
        </p:nvSpPr>
        <p:spPr>
          <a:xfrm>
            <a:off x="892969" y="3542854"/>
            <a:ext cx="7358100" cy="750000"/>
          </a:xfrm>
          <a:prstGeom prst="rect">
            <a:avLst/>
          </a:prstGeom>
          <a:noFill/>
          <a:ln>
            <a:noFill/>
          </a:ln>
        </p:spPr>
        <p:txBody>
          <a:bodyPr anchorCtr="0" anchor="b"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78" name="Shape 78"/>
          <p:cNvSpPr txBox="1"/>
          <p:nvPr>
            <p:ph idx="1" type="body"/>
          </p:nvPr>
        </p:nvSpPr>
        <p:spPr>
          <a:xfrm>
            <a:off x="892969" y="4319736"/>
            <a:ext cx="7358100" cy="596100"/>
          </a:xfrm>
          <a:prstGeom prst="rect">
            <a:avLst/>
          </a:prstGeom>
          <a:noFill/>
          <a:ln>
            <a:noFill/>
          </a:ln>
        </p:spPr>
        <p:txBody>
          <a:bodyPr anchorCtr="0" anchor="t"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1pPr>
            <a:lvl2pPr indent="-228600" lvl="1" marL="9144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2pPr>
            <a:lvl3pPr indent="-228600" lvl="2" marL="13716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3pPr>
            <a:lvl4pPr indent="-228600" lvl="3" marL="18288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4pPr>
            <a:lvl5pPr indent="-228600" lvl="4" marL="22860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79" name="Shape 79"/>
          <p:cNvSpPr txBox="1"/>
          <p:nvPr>
            <p:ph idx="12" type="sldNum"/>
          </p:nvPr>
        </p:nvSpPr>
        <p:spPr>
          <a:xfrm>
            <a:off x="4437983" y="4875609"/>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Center">
  <p:cSld name="Title - Center">
    <p:spTree>
      <p:nvGrpSpPr>
        <p:cNvPr id="80" name="Shape 80"/>
        <p:cNvGrpSpPr/>
        <p:nvPr/>
      </p:nvGrpSpPr>
      <p:grpSpPr>
        <a:xfrm>
          <a:off x="0" y="0"/>
          <a:ext cx="0" cy="0"/>
          <a:chOff x="0" y="0"/>
          <a:chExt cx="0" cy="0"/>
        </a:xfrm>
      </p:grpSpPr>
      <p:sp>
        <p:nvSpPr>
          <p:cNvPr id="81" name="Shape 81"/>
          <p:cNvSpPr txBox="1"/>
          <p:nvPr>
            <p:ph type="title"/>
          </p:nvPr>
        </p:nvSpPr>
        <p:spPr>
          <a:xfrm>
            <a:off x="892969" y="1701105"/>
            <a:ext cx="7358100" cy="17412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82" name="Shape 82"/>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Vertical">
  <p:cSld name="Photo - Vertical">
    <p:spTree>
      <p:nvGrpSpPr>
        <p:cNvPr id="83" name="Shape 83"/>
        <p:cNvGrpSpPr/>
        <p:nvPr/>
      </p:nvGrpSpPr>
      <p:grpSpPr>
        <a:xfrm>
          <a:off x="0" y="0"/>
          <a:ext cx="0" cy="0"/>
          <a:chOff x="0" y="0"/>
          <a:chExt cx="0" cy="0"/>
        </a:xfrm>
      </p:grpSpPr>
      <p:sp>
        <p:nvSpPr>
          <p:cNvPr id="84" name="Shape 84"/>
          <p:cNvSpPr/>
          <p:nvPr>
            <p:ph idx="2" type="pic"/>
          </p:nvPr>
        </p:nvSpPr>
        <p:spPr>
          <a:xfrm>
            <a:off x="4723805" y="334863"/>
            <a:ext cx="3750600" cy="43398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85" name="Shape 85"/>
          <p:cNvSpPr txBox="1"/>
          <p:nvPr>
            <p:ph type="title"/>
          </p:nvPr>
        </p:nvSpPr>
        <p:spPr>
          <a:xfrm>
            <a:off x="669727" y="334863"/>
            <a:ext cx="3750600" cy="2103000"/>
          </a:xfrm>
          <a:prstGeom prst="rect">
            <a:avLst/>
          </a:prstGeom>
          <a:noFill/>
          <a:ln>
            <a:noFill/>
          </a:ln>
        </p:spPr>
        <p:txBody>
          <a:bodyPr anchorCtr="0" anchor="b"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39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86" name="Shape 86"/>
          <p:cNvSpPr txBox="1"/>
          <p:nvPr>
            <p:ph idx="1" type="body"/>
          </p:nvPr>
        </p:nvSpPr>
        <p:spPr>
          <a:xfrm>
            <a:off x="669727" y="2511475"/>
            <a:ext cx="3750600" cy="2163300"/>
          </a:xfrm>
          <a:prstGeom prst="rect">
            <a:avLst/>
          </a:prstGeom>
          <a:noFill/>
          <a:ln>
            <a:noFill/>
          </a:ln>
        </p:spPr>
        <p:txBody>
          <a:bodyPr anchorCtr="0" anchor="t"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1pPr>
            <a:lvl2pPr indent="-228600" lvl="1" marL="9144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2pPr>
            <a:lvl3pPr indent="-228600" lvl="2" marL="13716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3pPr>
            <a:lvl4pPr indent="-228600" lvl="3" marL="18288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4pPr>
            <a:lvl5pPr indent="-228600" lvl="4" marL="2286000" marR="0" rtl="0" algn="ctr">
              <a:lnSpc>
                <a:spcPct val="100000"/>
              </a:lnSpc>
              <a:spcBef>
                <a:spcPts val="0"/>
              </a:spcBef>
              <a:spcAft>
                <a:spcPts val="0"/>
              </a:spcAft>
              <a:buClr>
                <a:srgbClr val="000000"/>
              </a:buClr>
              <a:buSzPts val="1700"/>
              <a:buFont typeface="Helvetica Neue Light"/>
              <a:buNone/>
              <a:defRPr b="0" i="0" sz="21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87" name="Shape 87"/>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88" name="Shape 88"/>
        <p:cNvGrpSpPr/>
        <p:nvPr/>
      </p:nvGrpSpPr>
      <p:grpSpPr>
        <a:xfrm>
          <a:off x="0" y="0"/>
          <a:ext cx="0" cy="0"/>
          <a:chOff x="0" y="0"/>
          <a:chExt cx="0" cy="0"/>
        </a:xfrm>
      </p:grpSpPr>
      <p:sp>
        <p:nvSpPr>
          <p:cNvPr id="89" name="Shape 89"/>
          <p:cNvSpPr txBox="1"/>
          <p:nvPr>
            <p:ph type="title"/>
          </p:nvPr>
        </p:nvSpPr>
        <p:spPr>
          <a:xfrm>
            <a:off x="669727" y="234404"/>
            <a:ext cx="7804500" cy="11385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90" name="Shape 90"/>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Bullets &amp; Photo">
  <p:cSld name="Title, Bullets &amp; Photo">
    <p:spTree>
      <p:nvGrpSpPr>
        <p:cNvPr id="91" name="Shape 91"/>
        <p:cNvGrpSpPr/>
        <p:nvPr/>
      </p:nvGrpSpPr>
      <p:grpSpPr>
        <a:xfrm>
          <a:off x="0" y="0"/>
          <a:ext cx="0" cy="0"/>
          <a:chOff x="0" y="0"/>
          <a:chExt cx="0" cy="0"/>
        </a:xfrm>
      </p:grpSpPr>
      <p:sp>
        <p:nvSpPr>
          <p:cNvPr id="92" name="Shape 92"/>
          <p:cNvSpPr/>
          <p:nvPr>
            <p:ph idx="2" type="pic"/>
          </p:nvPr>
        </p:nvSpPr>
        <p:spPr>
          <a:xfrm>
            <a:off x="4723805" y="1372939"/>
            <a:ext cx="3750600" cy="33150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93" name="Shape 93"/>
          <p:cNvSpPr txBox="1"/>
          <p:nvPr>
            <p:ph type="title"/>
          </p:nvPr>
        </p:nvSpPr>
        <p:spPr>
          <a:xfrm>
            <a:off x="669727" y="234404"/>
            <a:ext cx="7804500" cy="11385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94" name="Shape 94"/>
          <p:cNvSpPr txBox="1"/>
          <p:nvPr>
            <p:ph idx="1" type="body"/>
          </p:nvPr>
        </p:nvSpPr>
        <p:spPr>
          <a:xfrm>
            <a:off x="669727" y="1372939"/>
            <a:ext cx="3750600" cy="3315000"/>
          </a:xfrm>
          <a:prstGeom prst="rect">
            <a:avLst/>
          </a:prstGeom>
          <a:noFill/>
          <a:ln>
            <a:noFill/>
          </a:ln>
        </p:spPr>
        <p:txBody>
          <a:bodyPr anchorCtr="0" anchor="ctr" bIns="58925" lIns="58925" spcFirstLastPara="1" rIns="58925" wrap="square" tIns="58925"/>
          <a:lstStyle>
            <a:lvl1pPr indent="-317500" lvl="0" marL="4572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1pPr>
            <a:lvl2pPr indent="-317500" lvl="1" marL="9144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2pPr>
            <a:lvl3pPr indent="-317500" lvl="2" marL="13716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3pPr>
            <a:lvl4pPr indent="-317500" lvl="3" marL="18288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4pPr>
            <a:lvl5pPr indent="-317500" lvl="4" marL="2286000" marR="0" rtl="0" algn="l">
              <a:lnSpc>
                <a:spcPct val="100000"/>
              </a:lnSpc>
              <a:spcBef>
                <a:spcPts val="2100"/>
              </a:spcBef>
              <a:spcAft>
                <a:spcPts val="0"/>
              </a:spcAft>
              <a:buClr>
                <a:srgbClr val="000000"/>
              </a:buClr>
              <a:buSzPts val="1400"/>
              <a:buFont typeface="Helvetica Neue Light"/>
              <a:buChar char="•"/>
              <a:defRPr b="0" i="0" sz="18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95" name="Shape 95"/>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96" name="Shape 96"/>
        <p:cNvGrpSpPr/>
        <p:nvPr/>
      </p:nvGrpSpPr>
      <p:grpSpPr>
        <a:xfrm>
          <a:off x="0" y="0"/>
          <a:ext cx="0" cy="0"/>
          <a:chOff x="0" y="0"/>
          <a:chExt cx="0" cy="0"/>
        </a:xfrm>
      </p:grpSpPr>
      <p:sp>
        <p:nvSpPr>
          <p:cNvPr id="97" name="Shape 97"/>
          <p:cNvSpPr txBox="1"/>
          <p:nvPr>
            <p:ph idx="1" type="body"/>
          </p:nvPr>
        </p:nvSpPr>
        <p:spPr>
          <a:xfrm>
            <a:off x="669727" y="669727"/>
            <a:ext cx="7804500" cy="3804000"/>
          </a:xfrm>
          <a:prstGeom prst="rect">
            <a:avLst/>
          </a:prstGeom>
          <a:noFill/>
          <a:ln>
            <a:noFill/>
          </a:ln>
        </p:spPr>
        <p:txBody>
          <a:bodyPr anchorCtr="0" anchor="ctr" bIns="58925" lIns="58925" spcFirstLastPara="1" rIns="58925" wrap="square" tIns="58925"/>
          <a:lstStyle>
            <a:lvl1pPr indent="-336550" lvl="0" marL="457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98" name="Shape 98"/>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99" name="Shape 99"/>
        <p:cNvGrpSpPr/>
        <p:nvPr/>
      </p:nvGrpSpPr>
      <p:grpSpPr>
        <a:xfrm>
          <a:off x="0" y="0"/>
          <a:ext cx="0" cy="0"/>
          <a:chOff x="0" y="0"/>
          <a:chExt cx="0" cy="0"/>
        </a:xfrm>
      </p:grpSpPr>
      <p:sp>
        <p:nvSpPr>
          <p:cNvPr id="100" name="Shape 100"/>
          <p:cNvSpPr/>
          <p:nvPr>
            <p:ph idx="2" type="pic"/>
          </p:nvPr>
        </p:nvSpPr>
        <p:spPr>
          <a:xfrm>
            <a:off x="4723805" y="2685604"/>
            <a:ext cx="3750600" cy="19890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1" name="Shape 101"/>
          <p:cNvSpPr/>
          <p:nvPr>
            <p:ph idx="3" type="pic"/>
          </p:nvPr>
        </p:nvSpPr>
        <p:spPr>
          <a:xfrm>
            <a:off x="4728177" y="468809"/>
            <a:ext cx="3750600" cy="19890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2" name="Shape 102"/>
          <p:cNvSpPr/>
          <p:nvPr>
            <p:ph idx="4" type="pic"/>
          </p:nvPr>
        </p:nvSpPr>
        <p:spPr>
          <a:xfrm>
            <a:off x="669727" y="468809"/>
            <a:ext cx="3750600" cy="42060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3" name="Shape 103"/>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104" name="Shape 104"/>
        <p:cNvGrpSpPr/>
        <p:nvPr/>
      </p:nvGrpSpPr>
      <p:grpSpPr>
        <a:xfrm>
          <a:off x="0" y="0"/>
          <a:ext cx="0" cy="0"/>
          <a:chOff x="0" y="0"/>
          <a:chExt cx="0" cy="0"/>
        </a:xfrm>
      </p:grpSpPr>
      <p:sp>
        <p:nvSpPr>
          <p:cNvPr id="105" name="Shape 105"/>
          <p:cNvSpPr txBox="1"/>
          <p:nvPr>
            <p:ph idx="1" type="body"/>
          </p:nvPr>
        </p:nvSpPr>
        <p:spPr>
          <a:xfrm>
            <a:off x="892969" y="3355330"/>
            <a:ext cx="7358100" cy="247800"/>
          </a:xfrm>
          <a:prstGeom prst="rect">
            <a:avLst/>
          </a:prstGeom>
          <a:noFill/>
          <a:ln>
            <a:noFill/>
          </a:ln>
        </p:spPr>
        <p:txBody>
          <a:bodyPr anchorCtr="0" anchor="t"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a:buNone/>
              <a:defRPr b="0" i="0" sz="1500" u="none" cap="none" strike="noStrike">
                <a:solidFill>
                  <a:srgbClr val="000000"/>
                </a:solidFill>
                <a:latin typeface="Helvetica Neue"/>
                <a:ea typeface="Helvetica Neue"/>
                <a:cs typeface="Helvetica Neue"/>
                <a:sym typeface="Helvetica Neue"/>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6" name="Shape 106"/>
          <p:cNvSpPr txBox="1"/>
          <p:nvPr>
            <p:ph idx="2" type="body"/>
          </p:nvPr>
        </p:nvSpPr>
        <p:spPr>
          <a:xfrm>
            <a:off x="892969" y="2250281"/>
            <a:ext cx="7358100" cy="361800"/>
          </a:xfrm>
          <a:prstGeom prst="rect">
            <a:avLst/>
          </a:prstGeom>
          <a:noFill/>
          <a:ln>
            <a:noFill/>
          </a:ln>
        </p:spPr>
        <p:txBody>
          <a:bodyPr anchorCtr="0" anchor="ctr" bIns="58925" lIns="58925" spcFirstLastPara="1" rIns="58925" wrap="square" tIns="58925"/>
          <a:lstStyle>
            <a:lvl1pPr indent="-228600" lvl="0" marL="457200" marR="0" rtl="0" algn="ctr">
              <a:lnSpc>
                <a:spcPct val="100000"/>
              </a:lnSpc>
              <a:spcBef>
                <a:spcPts val="0"/>
              </a:spcBef>
              <a:spcAft>
                <a:spcPts val="0"/>
              </a:spcAft>
              <a:buClr>
                <a:srgbClr val="000000"/>
              </a:buClr>
              <a:buSzPts val="17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07" name="Shape 107"/>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Photo">
    <p:spTree>
      <p:nvGrpSpPr>
        <p:cNvPr id="108" name="Shape 108"/>
        <p:cNvGrpSpPr/>
        <p:nvPr/>
      </p:nvGrpSpPr>
      <p:grpSpPr>
        <a:xfrm>
          <a:off x="0" y="0"/>
          <a:ext cx="0" cy="0"/>
          <a:chOff x="0" y="0"/>
          <a:chExt cx="0" cy="0"/>
        </a:xfrm>
      </p:grpSpPr>
      <p:sp>
        <p:nvSpPr>
          <p:cNvPr id="109" name="Shape 109"/>
          <p:cNvSpPr/>
          <p:nvPr>
            <p:ph idx="2" type="pic"/>
          </p:nvPr>
        </p:nvSpPr>
        <p:spPr>
          <a:xfrm>
            <a:off x="0" y="0"/>
            <a:ext cx="9144000" cy="5143500"/>
          </a:xfrm>
          <a:prstGeom prst="rect">
            <a:avLst/>
          </a:prstGeom>
          <a:noFill/>
          <a:ln>
            <a:noFill/>
          </a:ln>
        </p:spPr>
        <p:txBody>
          <a:bodyPr anchorCtr="0" anchor="t" bIns="58925" lIns="58925" spcFirstLastPara="1" rIns="58925" wrap="square" tIns="58925"/>
          <a:lstStyle>
            <a:lvl1pPr indent="-285750" lvl="0" marL="292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285750" lvl="1" marL="571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285750" lvl="2" marL="863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285750" lvl="3" marL="1143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285750" lvl="4" marL="1435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285750" lvl="5" marL="17145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285750" lvl="6" marL="2006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273050" lvl="7"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285750" lvl="8" marL="25781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110" name="Shape 110"/>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lank">
    <p:spTree>
      <p:nvGrpSpPr>
        <p:cNvPr id="111" name="Shape 111"/>
        <p:cNvGrpSpPr/>
        <p:nvPr/>
      </p:nvGrpSpPr>
      <p:grpSpPr>
        <a:xfrm>
          <a:off x="0" y="0"/>
          <a:ext cx="0" cy="0"/>
          <a:chOff x="0" y="0"/>
          <a:chExt cx="0" cy="0"/>
        </a:xfrm>
      </p:grpSpPr>
      <p:sp>
        <p:nvSpPr>
          <p:cNvPr id="112" name="Shape 112"/>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17" name="Shape 117"/>
        <p:cNvGrpSpPr/>
        <p:nvPr/>
      </p:nvGrpSpPr>
      <p:grpSpPr>
        <a:xfrm>
          <a:off x="0" y="0"/>
          <a:ext cx="0" cy="0"/>
          <a:chOff x="0" y="0"/>
          <a:chExt cx="0" cy="0"/>
        </a:xfrm>
      </p:grpSpPr>
      <p:sp>
        <p:nvSpPr>
          <p:cNvPr id="118" name="Shape 118"/>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9" name="Shape 119"/>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0" name="Shape 1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21" name="Shape 121"/>
        <p:cNvGrpSpPr/>
        <p:nvPr/>
      </p:nvGrpSpPr>
      <p:grpSpPr>
        <a:xfrm>
          <a:off x="0" y="0"/>
          <a:ext cx="0" cy="0"/>
          <a:chOff x="0" y="0"/>
          <a:chExt cx="0" cy="0"/>
        </a:xfrm>
      </p:grpSpPr>
      <p:sp>
        <p:nvSpPr>
          <p:cNvPr id="122" name="Shape 122"/>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3" name="Shape 1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24" name="Shape 124"/>
        <p:cNvGrpSpPr/>
        <p:nvPr/>
      </p:nvGrpSpPr>
      <p:grpSpPr>
        <a:xfrm>
          <a:off x="0" y="0"/>
          <a:ext cx="0" cy="0"/>
          <a:chOff x="0" y="0"/>
          <a:chExt cx="0" cy="0"/>
        </a:xfrm>
      </p:grpSpPr>
      <p:sp>
        <p:nvSpPr>
          <p:cNvPr id="125" name="Shape 12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6" name="Shape 12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27" name="Shape 1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28" name="Shape 128"/>
        <p:cNvGrpSpPr/>
        <p:nvPr/>
      </p:nvGrpSpPr>
      <p:grpSpPr>
        <a:xfrm>
          <a:off x="0" y="0"/>
          <a:ext cx="0" cy="0"/>
          <a:chOff x="0" y="0"/>
          <a:chExt cx="0" cy="0"/>
        </a:xfrm>
      </p:grpSpPr>
      <p:sp>
        <p:nvSpPr>
          <p:cNvPr id="129" name="Shape 129"/>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0" name="Shape 130"/>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31" name="Shape 131"/>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32" name="Shape 1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33" name="Shape 133"/>
        <p:cNvGrpSpPr/>
        <p:nvPr/>
      </p:nvGrpSpPr>
      <p:grpSpPr>
        <a:xfrm>
          <a:off x="0" y="0"/>
          <a:ext cx="0" cy="0"/>
          <a:chOff x="0" y="0"/>
          <a:chExt cx="0" cy="0"/>
        </a:xfrm>
      </p:grpSpPr>
      <p:sp>
        <p:nvSpPr>
          <p:cNvPr id="134" name="Shape 13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5" name="Shape 1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36" name="Shape 136"/>
        <p:cNvGrpSpPr/>
        <p:nvPr/>
      </p:nvGrpSpPr>
      <p:grpSpPr>
        <a:xfrm>
          <a:off x="0" y="0"/>
          <a:ext cx="0" cy="0"/>
          <a:chOff x="0" y="0"/>
          <a:chExt cx="0" cy="0"/>
        </a:xfrm>
      </p:grpSpPr>
      <p:sp>
        <p:nvSpPr>
          <p:cNvPr id="137" name="Shape 13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8" name="Shape 138"/>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39" name="Shape 1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40" name="Shape 140"/>
        <p:cNvGrpSpPr/>
        <p:nvPr/>
      </p:nvGrpSpPr>
      <p:grpSpPr>
        <a:xfrm>
          <a:off x="0" y="0"/>
          <a:ext cx="0" cy="0"/>
          <a:chOff x="0" y="0"/>
          <a:chExt cx="0" cy="0"/>
        </a:xfrm>
      </p:grpSpPr>
      <p:sp>
        <p:nvSpPr>
          <p:cNvPr id="141" name="Shape 141"/>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42" name="Shape 1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43" name="Shape 143"/>
        <p:cNvGrpSpPr/>
        <p:nvPr/>
      </p:nvGrpSpPr>
      <p:grpSpPr>
        <a:xfrm>
          <a:off x="0" y="0"/>
          <a:ext cx="0" cy="0"/>
          <a:chOff x="0" y="0"/>
          <a:chExt cx="0" cy="0"/>
        </a:xfrm>
      </p:grpSpPr>
      <p:sp>
        <p:nvSpPr>
          <p:cNvPr id="144" name="Shape 14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Shape 145"/>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46" name="Shape 146"/>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7" name="Shape 147"/>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48" name="Shape 1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49" name="Shape 149"/>
        <p:cNvGrpSpPr/>
        <p:nvPr/>
      </p:nvGrpSpPr>
      <p:grpSpPr>
        <a:xfrm>
          <a:off x="0" y="0"/>
          <a:ext cx="0" cy="0"/>
          <a:chOff x="0" y="0"/>
          <a:chExt cx="0" cy="0"/>
        </a:xfrm>
      </p:grpSpPr>
      <p:sp>
        <p:nvSpPr>
          <p:cNvPr id="150" name="Shape 15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151" name="Shape 1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52" name="Shape 152"/>
        <p:cNvGrpSpPr/>
        <p:nvPr/>
      </p:nvGrpSpPr>
      <p:grpSpPr>
        <a:xfrm>
          <a:off x="0" y="0"/>
          <a:ext cx="0" cy="0"/>
          <a:chOff x="0" y="0"/>
          <a:chExt cx="0" cy="0"/>
        </a:xfrm>
      </p:grpSpPr>
      <p:sp>
        <p:nvSpPr>
          <p:cNvPr id="153" name="Shape 153"/>
          <p:cNvSpPr txBox="1"/>
          <p:nvPr>
            <p:ph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p:txBody>
      </p:sp>
      <p:sp>
        <p:nvSpPr>
          <p:cNvPr id="154" name="Shape 154"/>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155" name="Shape 1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6" name="Shape 156"/>
        <p:cNvGrpSpPr/>
        <p:nvPr/>
      </p:nvGrpSpPr>
      <p:grpSpPr>
        <a:xfrm>
          <a:off x="0" y="0"/>
          <a:ext cx="0" cy="0"/>
          <a:chOff x="0" y="0"/>
          <a:chExt cx="0" cy="0"/>
        </a:xfrm>
      </p:grpSpPr>
      <p:sp>
        <p:nvSpPr>
          <p:cNvPr id="157" name="Shape 1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TERNAL INSTRUCTIONS" type="tx">
  <p:cSld name="TITLE_AND_BODY">
    <p:bg>
      <p:bgPr>
        <a:solidFill>
          <a:srgbClr val="B71C1C"/>
        </a:solidFill>
      </p:bgPr>
    </p:bg>
    <p:spTree>
      <p:nvGrpSpPr>
        <p:cNvPr id="161" name="Shape 161"/>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gway Side">
  <p:cSld name="Segway Side">
    <p:bg>
      <p:bgPr>
        <a:solidFill>
          <a:srgbClr val="0E9AAD"/>
        </a:solidFill>
      </p:bgPr>
    </p:bg>
    <p:spTree>
      <p:nvGrpSpPr>
        <p:cNvPr id="162" name="Shape 162"/>
        <p:cNvGrpSpPr/>
        <p:nvPr/>
      </p:nvGrpSpPr>
      <p:grpSpPr>
        <a:xfrm>
          <a:off x="0" y="0"/>
          <a:ext cx="0" cy="0"/>
          <a:chOff x="0" y="0"/>
          <a:chExt cx="0" cy="0"/>
        </a:xfrm>
      </p:grpSpPr>
      <p:sp>
        <p:nvSpPr>
          <p:cNvPr id="163" name="Shape 163"/>
          <p:cNvSpPr txBox="1"/>
          <p:nvPr>
            <p:ph type="title"/>
          </p:nvPr>
        </p:nvSpPr>
        <p:spPr>
          <a:xfrm>
            <a:off x="749153" y="-28508"/>
            <a:ext cx="7645800" cy="5200500"/>
          </a:xfrm>
          <a:prstGeom prst="rect">
            <a:avLst/>
          </a:prstGeom>
          <a:noFill/>
          <a:ln>
            <a:noFill/>
          </a:ln>
        </p:spPr>
        <p:txBody>
          <a:bodyPr anchorCtr="0" anchor="ctr" bIns="34275" lIns="34275" spcFirstLastPara="1" rIns="34275" wrap="square" tIns="34275"/>
          <a:lstStyle>
            <a:lvl1pPr indent="0" lvl="0" marL="0" marR="0" rtl="0" algn="ctr">
              <a:lnSpc>
                <a:spcPct val="10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Blank">
  <p:cSld name="Full Blank">
    <p:bg>
      <p:bgPr>
        <a:solidFill>
          <a:srgbClr val="FFFFFF"/>
        </a:solidFill>
      </p:bgPr>
    </p:bg>
    <p:spTree>
      <p:nvGrpSpPr>
        <p:cNvPr id="164" name="Shape 164"/>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ample Light Slide">
  <p:cSld name="Sample Light Slide">
    <p:spTree>
      <p:nvGrpSpPr>
        <p:cNvPr id="165" name="Shape 165"/>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blank">
  <p:cSld name="Photo blank">
    <p:bg>
      <p:bgPr>
        <a:solidFill>
          <a:srgbClr val="222222"/>
        </a:solidFill>
      </p:bgPr>
    </p:bg>
    <p:spTree>
      <p:nvGrpSpPr>
        <p:cNvPr id="166" name="Shape 16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Shape 28"/>
          <p:cNvSpPr txBox="1"/>
          <p:nvPr>
            <p:ph idx="1" type="body"/>
          </p:nvPr>
        </p:nvSpPr>
        <p:spPr>
          <a:xfrm>
            <a:off x="47190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Shape 29"/>
          <p:cNvSpPr txBox="1"/>
          <p:nvPr>
            <p:ph idx="2" type="body"/>
          </p:nvPr>
        </p:nvSpPr>
        <p:spPr>
          <a:xfrm>
            <a:off x="469425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with text 1">
  <p:cSld name="Photo with text 1">
    <p:bg>
      <p:bgPr>
        <a:solidFill>
          <a:srgbClr val="222222"/>
        </a:solidFill>
      </p:bgPr>
    </p:bg>
    <p:spTree>
      <p:nvGrpSpPr>
        <p:cNvPr id="167" name="Shape 167"/>
        <p:cNvGrpSpPr/>
        <p:nvPr/>
      </p:nvGrpSpPr>
      <p:grpSpPr>
        <a:xfrm>
          <a:off x="0" y="0"/>
          <a:ext cx="0" cy="0"/>
          <a:chOff x="0" y="0"/>
          <a:chExt cx="0" cy="0"/>
        </a:xfrm>
      </p:grpSpPr>
      <p:sp>
        <p:nvSpPr>
          <p:cNvPr id="168" name="Shape 168"/>
          <p:cNvSpPr/>
          <p:nvPr/>
        </p:nvSpPr>
        <p:spPr>
          <a:xfrm>
            <a:off x="0" y="0"/>
            <a:ext cx="4547700" cy="5143500"/>
          </a:xfrm>
          <a:prstGeom prst="rect">
            <a:avLst/>
          </a:prstGeom>
          <a:solidFill>
            <a:srgbClr val="FFFFFF"/>
          </a:solid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with text">
  <p:cSld name="Photo with text">
    <p:bg>
      <p:bgPr>
        <a:solidFill>
          <a:srgbClr val="222222"/>
        </a:solidFill>
      </p:bgPr>
    </p:bg>
    <p:spTree>
      <p:nvGrpSpPr>
        <p:cNvPr id="169" name="Shape 169"/>
        <p:cNvGrpSpPr/>
        <p:nvPr/>
      </p:nvGrpSpPr>
      <p:grpSpPr>
        <a:xfrm>
          <a:off x="0" y="0"/>
          <a:ext cx="0" cy="0"/>
          <a:chOff x="0" y="0"/>
          <a:chExt cx="0" cy="0"/>
        </a:xfrm>
      </p:grpSpPr>
      <p:sp>
        <p:nvSpPr>
          <p:cNvPr id="170" name="Shape 170"/>
          <p:cNvSpPr/>
          <p:nvPr/>
        </p:nvSpPr>
        <p:spPr>
          <a:xfrm>
            <a:off x="0" y="3460378"/>
            <a:ext cx="9144000" cy="1683000"/>
          </a:xfrm>
          <a:prstGeom prst="rect">
            <a:avLst/>
          </a:prstGeom>
          <a:solidFill>
            <a:srgbClr val="FFFFFF"/>
          </a:solidFill>
          <a:ln>
            <a:noFill/>
          </a:ln>
        </p:spPr>
        <p:txBody>
          <a:bodyPr anchorCtr="0" anchor="t" bIns="0" lIns="0" spcFirstLastPara="1" rIns="0" wrap="square" tIns="0">
            <a:noAutofit/>
          </a:bodyPr>
          <a:lstStyle/>
          <a:p>
            <a:pPr indent="0" lvl="0" marL="0" marR="0" rtl="0" algn="l">
              <a:lnSpc>
                <a:spcPct val="9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hart Slide">
  <p:cSld name="Chart Slide">
    <p:spTree>
      <p:nvGrpSpPr>
        <p:cNvPr id="171" name="Shape 171"/>
        <p:cNvGrpSpPr/>
        <p:nvPr/>
      </p:nvGrpSpPr>
      <p:grpSpPr>
        <a:xfrm>
          <a:off x="0" y="0"/>
          <a:ext cx="0" cy="0"/>
          <a:chOff x="0" y="0"/>
          <a:chExt cx="0" cy="0"/>
        </a:xfrm>
      </p:grpSpPr>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de Slide">
  <p:cSld name="Code Slide">
    <p:bg>
      <p:bgPr>
        <a:solidFill>
          <a:srgbClr val="445863"/>
        </a:solidFill>
      </p:bgPr>
    </p:bg>
    <p:spTree>
      <p:nvGrpSpPr>
        <p:cNvPr id="172" name="Shape 172"/>
        <p:cNvGrpSpPr/>
        <p:nvPr/>
      </p:nvGrpSpPr>
      <p:grpSpPr>
        <a:xfrm>
          <a:off x="0" y="0"/>
          <a:ext cx="0" cy="0"/>
          <a:chOff x="0" y="0"/>
          <a:chExt cx="0" cy="0"/>
        </a:xfrm>
      </p:grpSpPr>
      <p:sp>
        <p:nvSpPr>
          <p:cNvPr id="173" name="Shape 173"/>
          <p:cNvSpPr/>
          <p:nvPr/>
        </p:nvSpPr>
        <p:spPr>
          <a:xfrm>
            <a:off x="0" y="0"/>
            <a:ext cx="447600" cy="5143500"/>
          </a:xfrm>
          <a:prstGeom prst="rect">
            <a:avLst/>
          </a:prstGeom>
          <a:solidFill>
            <a:srgbClr val="FFFFFF">
              <a:alpha val="29409"/>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sp>
        <p:nvSpPr>
          <p:cNvPr id="174" name="Shape 174"/>
          <p:cNvSpPr/>
          <p:nvPr/>
        </p:nvSpPr>
        <p:spPr>
          <a:xfrm flipH="1">
            <a:off x="508238" y="0"/>
            <a:ext cx="52500" cy="5143500"/>
          </a:xfrm>
          <a:prstGeom prst="rect">
            <a:avLst/>
          </a:prstGeom>
          <a:solidFill>
            <a:srgbClr val="FFFFFF">
              <a:alpha val="29409"/>
            </a:srgbClr>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tro">
  <p:cSld name="intro">
    <p:bg>
      <p:bgPr>
        <a:solidFill>
          <a:srgbClr val="FFFFFF"/>
        </a:solidFill>
      </p:bgPr>
    </p:bg>
    <p:spTree>
      <p:nvGrpSpPr>
        <p:cNvPr id="175" name="Shape 175"/>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ample Dark Slide">
  <p:cSld name="Sample Dark Slide">
    <p:bg>
      <p:bgPr>
        <a:solidFill>
          <a:srgbClr val="445863"/>
        </a:solidFill>
      </p:bgPr>
    </p:bg>
    <p:spTree>
      <p:nvGrpSpPr>
        <p:cNvPr id="176" name="Shape 176"/>
        <p:cNvGrpSpPr/>
        <p:nvPr/>
      </p:nvGrpSpPr>
      <p:grpSpPr>
        <a:xfrm>
          <a:off x="0" y="0"/>
          <a:ext cx="0" cy="0"/>
          <a:chOff x="0" y="0"/>
          <a:chExt cx="0" cy="0"/>
        </a:xfrm>
      </p:grpSpPr>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void) Title, Subtitle, Bullets">
  <p:cSld name="(Avoid) Title, Subtitle, Bullets">
    <p:spTree>
      <p:nvGrpSpPr>
        <p:cNvPr id="177" name="Shape 177"/>
        <p:cNvGrpSpPr/>
        <p:nvPr/>
      </p:nvGrpSpPr>
      <p:grpSpPr>
        <a:xfrm>
          <a:off x="0" y="0"/>
          <a:ext cx="0" cy="0"/>
          <a:chOff x="0" y="0"/>
          <a:chExt cx="0" cy="0"/>
        </a:xfrm>
      </p:grpSpPr>
      <p:sp>
        <p:nvSpPr>
          <p:cNvPr id="178" name="Shape 178"/>
          <p:cNvSpPr txBox="1"/>
          <p:nvPr>
            <p:ph idx="1" type="body"/>
          </p:nvPr>
        </p:nvSpPr>
        <p:spPr>
          <a:xfrm>
            <a:off x="745959" y="1253324"/>
            <a:ext cx="7639500" cy="3890100"/>
          </a:xfrm>
          <a:prstGeom prst="rect">
            <a:avLst/>
          </a:prstGeom>
          <a:noFill/>
          <a:ln>
            <a:noFill/>
          </a:ln>
        </p:spPr>
        <p:txBody>
          <a:bodyPr anchorCtr="0" anchor="t" bIns="34275" lIns="34275" spcFirstLastPara="1" rIns="34275" wrap="square" tIns="34275"/>
          <a:lstStyle>
            <a:lvl1pPr indent="-228600" lvl="0" marL="4572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260350" lvl="1" marL="914400" marR="0" rtl="0" algn="l">
              <a:lnSpc>
                <a:spcPct val="115000"/>
              </a:lnSpc>
              <a:spcBef>
                <a:spcPts val="0"/>
              </a:spcBef>
              <a:spcAft>
                <a:spcPts val="0"/>
              </a:spcAft>
              <a:buClr>
                <a:srgbClr val="404040"/>
              </a:buClr>
              <a:buSzPts val="500"/>
              <a:buFont typeface="Roboto"/>
              <a:buChar char="­"/>
              <a:defRPr b="0" i="0" sz="500" u="none" cap="none" strike="noStrike">
                <a:solidFill>
                  <a:srgbClr val="000000"/>
                </a:solidFill>
                <a:latin typeface="Arial"/>
                <a:ea typeface="Arial"/>
                <a:cs typeface="Arial"/>
                <a:sym typeface="Arial"/>
              </a:defRPr>
            </a:lvl2pPr>
            <a:lvl3pPr indent="-228600" lvl="2" marL="13716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3pPr>
            <a:lvl4pPr indent="-228600" lvl="3" marL="18288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4pPr>
            <a:lvl5pPr indent="-228600" lvl="4" marL="22860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5pPr>
            <a:lvl6pPr indent="-228600" lvl="5" marL="27432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6pPr>
            <a:lvl7pPr indent="-228600" lvl="6" marL="32004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7pPr>
            <a:lvl8pPr indent="-228600" lvl="7" marL="36576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8pPr>
            <a:lvl9pPr indent="-228600" lvl="8" marL="41148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9pPr>
          </a:lstStyle>
          <a:p/>
        </p:txBody>
      </p:sp>
      <p:sp>
        <p:nvSpPr>
          <p:cNvPr id="179" name="Shape 179"/>
          <p:cNvSpPr txBox="1"/>
          <p:nvPr>
            <p:ph type="title"/>
          </p:nvPr>
        </p:nvSpPr>
        <p:spPr>
          <a:xfrm>
            <a:off x="745941" y="0"/>
            <a:ext cx="5339700" cy="787500"/>
          </a:xfrm>
          <a:prstGeom prst="rect">
            <a:avLst/>
          </a:prstGeom>
          <a:noFill/>
          <a:ln>
            <a:noFill/>
          </a:ln>
        </p:spPr>
        <p:txBody>
          <a:bodyPr anchorCtr="0" anchor="b" bIns="34275" lIns="34275" spcFirstLastPara="1" rIns="34275" wrap="square" tIns="34275"/>
          <a:lstStyle>
            <a:lvl1pPr indent="0" lvl="0" marL="0" marR="0" rtl="0" algn="l">
              <a:lnSpc>
                <a:spcPct val="10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 you">
  <p:cSld name="thank you">
    <p:bg>
      <p:bgPr>
        <a:solidFill>
          <a:srgbClr val="0E9AAD"/>
        </a:solidFill>
      </p:bgPr>
    </p:bg>
    <p:spTree>
      <p:nvGrpSpPr>
        <p:cNvPr id="180" name="Shape 180"/>
        <p:cNvGrpSpPr/>
        <p:nvPr/>
      </p:nvGrpSpPr>
      <p:grpSpPr>
        <a:xfrm>
          <a:off x="0" y="0"/>
          <a:ext cx="0" cy="0"/>
          <a:chOff x="0" y="0"/>
          <a:chExt cx="0" cy="0"/>
        </a:xfrm>
      </p:grpSpPr>
      <p:sp>
        <p:nvSpPr>
          <p:cNvPr id="181" name="Shape 181"/>
          <p:cNvSpPr txBox="1"/>
          <p:nvPr>
            <p:ph type="title"/>
          </p:nvPr>
        </p:nvSpPr>
        <p:spPr>
          <a:xfrm>
            <a:off x="749777" y="1302421"/>
            <a:ext cx="6015900" cy="1745100"/>
          </a:xfrm>
          <a:prstGeom prst="rect">
            <a:avLst/>
          </a:prstGeom>
          <a:noFill/>
          <a:ln>
            <a:noFill/>
          </a:ln>
        </p:spPr>
        <p:txBody>
          <a:bodyPr anchorCtr="0" anchor="t" bIns="34275" lIns="34275" spcFirstLastPara="1" rIns="34275" wrap="square" tIns="34275"/>
          <a:lstStyle>
            <a:lvl1pPr indent="0" lvl="0" marL="0" marR="0" rtl="0" algn="l">
              <a:lnSpc>
                <a:spcPct val="8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grpSp>
        <p:nvGrpSpPr>
          <p:cNvPr id="182" name="Shape 182"/>
          <p:cNvGrpSpPr/>
          <p:nvPr/>
        </p:nvGrpSpPr>
        <p:grpSpPr>
          <a:xfrm>
            <a:off x="776024" y="3797836"/>
            <a:ext cx="571500" cy="571500"/>
            <a:chOff x="0" y="0"/>
            <a:chExt cx="1524000" cy="1524000"/>
          </a:xfrm>
        </p:grpSpPr>
        <p:pic>
          <p:nvPicPr>
            <p:cNvPr id="183" name="Shape 183"/>
            <p:cNvPicPr preferRelativeResize="0"/>
            <p:nvPr/>
          </p:nvPicPr>
          <p:blipFill rotWithShape="1">
            <a:blip r:embed="rId2">
              <a:alphaModFix/>
            </a:blip>
            <a:srcRect b="0" l="0" r="0" t="0"/>
            <a:stretch/>
          </p:blipFill>
          <p:spPr>
            <a:xfrm>
              <a:off x="0" y="0"/>
              <a:ext cx="1524000" cy="1524000"/>
            </a:xfrm>
            <a:prstGeom prst="rect">
              <a:avLst/>
            </a:prstGeom>
            <a:noFill/>
            <a:ln>
              <a:noFill/>
            </a:ln>
          </p:spPr>
        </p:pic>
        <p:sp>
          <p:nvSpPr>
            <p:cNvPr id="184" name="Shape 184"/>
            <p:cNvSpPr/>
            <p:nvPr/>
          </p:nvSpPr>
          <p:spPr>
            <a:xfrm>
              <a:off x="0" y="0"/>
              <a:ext cx="1524000" cy="1524000"/>
            </a:xfrm>
            <a:custGeom>
              <a:pathLst>
                <a:path extrusionOk="0" h="120000" w="120000">
                  <a:moveTo>
                    <a:pt x="60000" y="0"/>
                  </a:moveTo>
                  <a:cubicBezTo>
                    <a:pt x="44644" y="0"/>
                    <a:pt x="29277" y="5844"/>
                    <a:pt x="17561" y="17561"/>
                  </a:cubicBezTo>
                  <a:cubicBezTo>
                    <a:pt x="5844" y="29273"/>
                    <a:pt x="0" y="44638"/>
                    <a:pt x="0" y="59991"/>
                  </a:cubicBezTo>
                  <a:cubicBezTo>
                    <a:pt x="0" y="75350"/>
                    <a:pt x="5844" y="90709"/>
                    <a:pt x="17561" y="102426"/>
                  </a:cubicBezTo>
                  <a:cubicBezTo>
                    <a:pt x="40994" y="125855"/>
                    <a:pt x="79005" y="125855"/>
                    <a:pt x="102438" y="102426"/>
                  </a:cubicBezTo>
                  <a:cubicBezTo>
                    <a:pt x="114155" y="90709"/>
                    <a:pt x="120000" y="75350"/>
                    <a:pt x="120000" y="59991"/>
                  </a:cubicBezTo>
                  <a:cubicBezTo>
                    <a:pt x="120000" y="44638"/>
                    <a:pt x="114155" y="29273"/>
                    <a:pt x="102438" y="17561"/>
                  </a:cubicBezTo>
                  <a:cubicBezTo>
                    <a:pt x="90722" y="5844"/>
                    <a:pt x="75355" y="0"/>
                    <a:pt x="60000" y="0"/>
                  </a:cubicBezTo>
                  <a:close/>
                </a:path>
              </a:pathLst>
            </a:custGeom>
            <a:noFill/>
            <a:ln cap="flat" cmpd="sng" w="38100">
              <a:solidFill>
                <a:srgbClr val="FFFFFF"/>
              </a:solidFill>
              <a:prstDash val="solid"/>
              <a:miter lim="8000"/>
              <a:headEnd len="sm" w="sm" type="none"/>
              <a:tailEnd len="sm" w="sm" type="none"/>
            </a:ln>
          </p:spPr>
          <p:txBody>
            <a:bodyPr anchorCtr="0" anchor="t" bIns="17150" lIns="34275" spcFirstLastPara="1" rIns="34275" wrap="square" tIns="17150">
              <a:noAutofit/>
            </a:bodyPr>
            <a:lstStyle/>
            <a:p>
              <a:pPr indent="0" lvl="0" marL="0" marR="0" rtl="0" algn="l">
                <a:lnSpc>
                  <a:spcPct val="100000"/>
                </a:lnSpc>
                <a:spcBef>
                  <a:spcPts val="0"/>
                </a:spcBef>
                <a:spcAft>
                  <a:spcPts val="0"/>
                </a:spcAft>
                <a:buClr>
                  <a:srgbClr val="000000"/>
                </a:buClr>
                <a:buFont typeface="Arial"/>
                <a:buNone/>
              </a:pPr>
              <a:r>
                <a:t/>
              </a:r>
              <a:endParaRPr b="0" i="0" sz="500" u="none" cap="none" strike="noStrike">
                <a:solidFill>
                  <a:srgbClr val="000000"/>
                </a:solidFill>
                <a:latin typeface="Arial"/>
                <a:ea typeface="Arial"/>
                <a:cs typeface="Arial"/>
                <a:sym typeface="Arial"/>
              </a:endParaRPr>
            </a:p>
          </p:txBody>
        </p:sp>
      </p:grpSp>
      <p:sp>
        <p:nvSpPr>
          <p:cNvPr id="185" name="Shape 185"/>
          <p:cNvSpPr/>
          <p:nvPr/>
        </p:nvSpPr>
        <p:spPr>
          <a:xfrm>
            <a:off x="1429824" y="3914543"/>
            <a:ext cx="2001900" cy="338100"/>
          </a:xfrm>
          <a:prstGeom prst="rect">
            <a:avLst/>
          </a:prstGeom>
          <a:noFill/>
          <a:ln>
            <a:noFill/>
          </a:ln>
        </p:spPr>
        <p:txBody>
          <a:bodyPr anchorCtr="0" anchor="ctr" bIns="0" lIns="0" spcFirstLastPara="1" rIns="0" wrap="square" tIns="0">
            <a:noAutofit/>
          </a:bodyPr>
          <a:lstStyle/>
          <a:p>
            <a:pPr indent="0" lvl="0" marL="0" marR="0" rtl="0" algn="l">
              <a:lnSpc>
                <a:spcPct val="90000"/>
              </a:lnSpc>
              <a:spcBef>
                <a:spcPts val="0"/>
              </a:spcBef>
              <a:spcAft>
                <a:spcPts val="0"/>
              </a:spcAft>
              <a:buClr>
                <a:srgbClr val="FFFFFF"/>
              </a:buClr>
              <a:buFont typeface="Roboto"/>
              <a:buNone/>
            </a:pPr>
            <a:r>
              <a:rPr b="0" i="0" lang="en" sz="2300" u="none" cap="none" strike="noStrike">
                <a:solidFill>
                  <a:srgbClr val="FFFFFF"/>
                </a:solidFill>
                <a:latin typeface="Roboto"/>
                <a:ea typeface="Roboto"/>
                <a:cs typeface="Roboto"/>
                <a:sym typeface="Roboto"/>
              </a:rPr>
              <a:t>+Rich Hyndman</a:t>
            </a:r>
            <a:endParaRPr sz="50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resentation Title">
  <p:cSld name="Presentation Title">
    <p:bg>
      <p:bgPr>
        <a:solidFill>
          <a:srgbClr val="B0BEC5"/>
        </a:solidFill>
      </p:bgPr>
    </p:bg>
    <p:spTree>
      <p:nvGrpSpPr>
        <p:cNvPr id="186" name="Shape 186"/>
        <p:cNvGrpSpPr/>
        <p:nvPr/>
      </p:nvGrpSpPr>
      <p:grpSpPr>
        <a:xfrm>
          <a:off x="0" y="0"/>
          <a:ext cx="0" cy="0"/>
          <a:chOff x="0" y="0"/>
          <a:chExt cx="0" cy="0"/>
        </a:xfrm>
      </p:grpSpPr>
      <p:sp>
        <p:nvSpPr>
          <p:cNvPr id="187" name="Shape 187"/>
          <p:cNvSpPr txBox="1"/>
          <p:nvPr>
            <p:ph type="title"/>
          </p:nvPr>
        </p:nvSpPr>
        <p:spPr>
          <a:xfrm>
            <a:off x="154412" y="3950481"/>
            <a:ext cx="4732200" cy="1926000"/>
          </a:xfrm>
          <a:prstGeom prst="rect">
            <a:avLst/>
          </a:prstGeom>
          <a:noFill/>
          <a:ln>
            <a:noFill/>
          </a:ln>
        </p:spPr>
        <p:txBody>
          <a:bodyPr anchorCtr="0" anchor="t" bIns="34275" lIns="34275" spcFirstLastPara="1" rIns="34275" wrap="square" tIns="34275"/>
          <a:lstStyle>
            <a:lvl1pPr indent="0" lvl="0" marL="0" marR="0" rtl="0" algn="l">
              <a:lnSpc>
                <a:spcPct val="10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spcFirstLastPara="1" rIns="91425" wrap="square" tIns="91425"/>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Shape 39"/>
          <p:cNvSpPr txBox="1"/>
          <p:nvPr>
            <p:ph type="title"/>
          </p:nvPr>
        </p:nvSpPr>
        <p:spPr>
          <a:xfrm>
            <a:off x="226078" y="357800"/>
            <a:ext cx="2808000" cy="9534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spcFirstLastPara="1" rIns="91425" wrap="square" tIns="91425"/>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spcFirstLastPara="1" rIns="91425" wrap="square" tIns="91425"/>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Shape 49"/>
          <p:cNvSpPr txBox="1"/>
          <p:nvPr>
            <p:ph idx="1" type="subTitle"/>
          </p:nvPr>
        </p:nvSpPr>
        <p:spPr>
          <a:xfrm>
            <a:off x="265500" y="2779467"/>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5.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1.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4.xml"/><Relationship Id="rId10" Type="http://schemas.openxmlformats.org/officeDocument/2006/relationships/slideLayout" Target="../slideLayouts/slideLayout33.xml"/><Relationship Id="rId12" Type="http://schemas.openxmlformats.org/officeDocument/2006/relationships/theme" Target="../theme/theme2.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5.xml"/><Relationship Id="rId10" Type="http://schemas.openxmlformats.org/officeDocument/2006/relationships/slideLayout" Target="../slideLayouts/slideLayout44.xml"/><Relationship Id="rId13" Type="http://schemas.openxmlformats.org/officeDocument/2006/relationships/slideLayout" Target="../slideLayouts/slideLayout47.xml"/><Relationship Id="rId12" Type="http://schemas.openxmlformats.org/officeDocument/2006/relationships/slideLayout" Target="../slideLayouts/slideLayout46.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5" Type="http://schemas.openxmlformats.org/officeDocument/2006/relationships/theme" Target="../theme/theme4.xml"/><Relationship Id="rId14" Type="http://schemas.openxmlformats.org/officeDocument/2006/relationships/slideLayout" Target="../slideLayouts/slideLayout4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3" name="Shape 63"/>
        <p:cNvGrpSpPr/>
        <p:nvPr/>
      </p:nvGrpSpPr>
      <p:grpSpPr>
        <a:xfrm>
          <a:off x="0" y="0"/>
          <a:ext cx="0" cy="0"/>
          <a:chOff x="0" y="0"/>
          <a:chExt cx="0" cy="0"/>
        </a:xfrm>
      </p:grpSpPr>
      <p:sp>
        <p:nvSpPr>
          <p:cNvPr id="64" name="Shape 64"/>
          <p:cNvSpPr txBox="1"/>
          <p:nvPr>
            <p:ph type="title"/>
          </p:nvPr>
        </p:nvSpPr>
        <p:spPr>
          <a:xfrm>
            <a:off x="669727" y="234404"/>
            <a:ext cx="7804500" cy="1138500"/>
          </a:xfrm>
          <a:prstGeom prst="rect">
            <a:avLst/>
          </a:prstGeom>
          <a:noFill/>
          <a:ln>
            <a:noFill/>
          </a:ln>
        </p:spPr>
        <p:txBody>
          <a:bodyPr anchorCtr="0" anchor="ctr" bIns="58925" lIns="58925" spcFirstLastPara="1" rIns="58925" wrap="square" tIns="58925"/>
          <a:lstStyle>
            <a:lvl1pPr indent="0" lvl="0"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1pPr>
            <a:lvl2pPr indent="152400" lvl="1"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2pPr>
            <a:lvl3pPr indent="292100" lvl="2"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3pPr>
            <a:lvl4pPr indent="444500" lvl="3"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4pPr>
            <a:lvl5pPr indent="584200" lvl="4"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5pPr>
            <a:lvl6pPr indent="736600" lvl="5"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6pPr>
            <a:lvl7pPr indent="889000" lvl="6"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7pPr>
            <a:lvl8pPr indent="1028700" lvl="7"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8pPr>
            <a:lvl9pPr indent="1181100" lvl="8" marL="0" marR="0" rtl="0" algn="ctr">
              <a:lnSpc>
                <a:spcPct val="100000"/>
              </a:lnSpc>
              <a:spcBef>
                <a:spcPts val="0"/>
              </a:spcBef>
              <a:spcAft>
                <a:spcPts val="0"/>
              </a:spcAft>
              <a:buClr>
                <a:srgbClr val="000000"/>
              </a:buClr>
              <a:buSzPts val="900"/>
              <a:buFont typeface="Helvetica Neue Light"/>
              <a:buNone/>
              <a:defRPr b="0" i="0" sz="5200" u="none" cap="none" strike="noStrike">
                <a:solidFill>
                  <a:srgbClr val="000000"/>
                </a:solidFill>
                <a:latin typeface="Helvetica Neue Light"/>
                <a:ea typeface="Helvetica Neue Light"/>
                <a:cs typeface="Helvetica Neue Light"/>
                <a:sym typeface="Helvetica Neue Light"/>
              </a:defRPr>
            </a:lvl9pPr>
          </a:lstStyle>
          <a:p/>
        </p:txBody>
      </p:sp>
      <p:sp>
        <p:nvSpPr>
          <p:cNvPr id="65" name="Shape 65"/>
          <p:cNvSpPr txBox="1"/>
          <p:nvPr>
            <p:ph idx="1" type="body"/>
          </p:nvPr>
        </p:nvSpPr>
        <p:spPr>
          <a:xfrm>
            <a:off x="669727" y="1372939"/>
            <a:ext cx="7804500" cy="3315000"/>
          </a:xfrm>
          <a:prstGeom prst="rect">
            <a:avLst/>
          </a:prstGeom>
          <a:noFill/>
          <a:ln>
            <a:noFill/>
          </a:ln>
        </p:spPr>
        <p:txBody>
          <a:bodyPr anchorCtr="0" anchor="ctr" bIns="58925" lIns="58925" spcFirstLastPara="1" rIns="58925" wrap="square" tIns="58925"/>
          <a:lstStyle>
            <a:lvl1pPr indent="-336550" lvl="0" marL="457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1pPr>
            <a:lvl2pPr indent="-336550" lvl="1" marL="914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2pPr>
            <a:lvl3pPr indent="-336550" lvl="2" marL="1371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3pPr>
            <a:lvl4pPr indent="-336550" lvl="3" marL="1828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4pPr>
            <a:lvl5pPr indent="-336550" lvl="4" marL="22860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5pPr>
            <a:lvl6pPr indent="-336550" lvl="5" marL="27432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6pPr>
            <a:lvl7pPr indent="-336550" lvl="6" marL="32004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7pPr>
            <a:lvl8pPr indent="-336550" lvl="7" marL="36576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8pPr>
            <a:lvl9pPr indent="-336550" lvl="8" marL="4114800" marR="0" rtl="0" algn="l">
              <a:lnSpc>
                <a:spcPct val="100000"/>
              </a:lnSpc>
              <a:spcBef>
                <a:spcPts val="2700"/>
              </a:spcBef>
              <a:spcAft>
                <a:spcPts val="0"/>
              </a:spcAft>
              <a:buClr>
                <a:srgbClr val="000000"/>
              </a:buClr>
              <a:buSzPts val="1700"/>
              <a:buFont typeface="Helvetica Neue Light"/>
              <a:buChar char="•"/>
              <a:defRPr b="0" i="0" sz="2300" u="none" cap="none" strike="noStrike">
                <a:solidFill>
                  <a:srgbClr val="000000"/>
                </a:solidFill>
                <a:latin typeface="Helvetica Neue Light"/>
                <a:ea typeface="Helvetica Neue Light"/>
                <a:cs typeface="Helvetica Neue Light"/>
                <a:sym typeface="Helvetica Neue Light"/>
              </a:defRPr>
            </a:lvl9pPr>
          </a:lstStyle>
          <a:p/>
        </p:txBody>
      </p:sp>
      <p:sp>
        <p:nvSpPr>
          <p:cNvPr id="66" name="Shape 66"/>
          <p:cNvSpPr txBox="1"/>
          <p:nvPr>
            <p:ph idx="12" type="sldNum"/>
          </p:nvPr>
        </p:nvSpPr>
        <p:spPr>
          <a:xfrm>
            <a:off x="4437983" y="4878958"/>
            <a:ext cx="259200" cy="201000"/>
          </a:xfrm>
          <a:prstGeom prst="rect">
            <a:avLst/>
          </a:prstGeom>
          <a:noFill/>
          <a:ln>
            <a:noFill/>
          </a:ln>
        </p:spPr>
        <p:txBody>
          <a:bodyPr anchorCtr="0" anchor="t" bIns="32750" lIns="32750" spcFirstLastPara="1" rIns="32750" wrap="square" tIns="32750">
            <a:noAutofit/>
          </a:bodyPr>
          <a:lstStyle>
            <a:lvl1pPr indent="0" lvl="0"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Font typeface="Helvetica Neue Light"/>
              <a:buNone/>
              <a:defRPr b="0" i="0" sz="1200" u="none" cap="none" strike="noStrike">
                <a:solidFill>
                  <a:srgbClr val="000000"/>
                </a:solidFill>
                <a:latin typeface="Helvetica Neue Light"/>
                <a:ea typeface="Helvetica Neue Light"/>
                <a:cs typeface="Helvetica Neue Light"/>
                <a:sym typeface="Helvetica Neue Light"/>
              </a:defRPr>
            </a:lvl9pPr>
          </a:lstStyle>
          <a:p>
            <a:pPr indent="0" lvl="0" marL="0">
              <a:spcBef>
                <a:spcPts val="0"/>
              </a:spcBef>
              <a:spcAft>
                <a:spcPts val="0"/>
              </a:spcAft>
              <a:buNone/>
            </a:pPr>
            <a:fld id="{00000000-1234-1234-1234-123412341234}" type="slidenum">
              <a:rPr lang="en"/>
              <a:t>‹#›</a:t>
            </a:fld>
            <a:endParaRPr sz="9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113" name="Shape 113"/>
        <p:cNvGrpSpPr/>
        <p:nvPr/>
      </p:nvGrpSpPr>
      <p:grpSpPr>
        <a:xfrm>
          <a:off x="0" y="0"/>
          <a:ext cx="0" cy="0"/>
          <a:chOff x="0" y="0"/>
          <a:chExt cx="0" cy="0"/>
        </a:xfrm>
      </p:grpSpPr>
      <p:sp>
        <p:nvSpPr>
          <p:cNvPr id="114" name="Shape 1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15" name="Shape 1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116" name="Shape 1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58" name="Shape 158"/>
        <p:cNvGrpSpPr/>
        <p:nvPr/>
      </p:nvGrpSpPr>
      <p:grpSpPr>
        <a:xfrm>
          <a:off x="0" y="0"/>
          <a:ext cx="0" cy="0"/>
          <a:chOff x="0" y="0"/>
          <a:chExt cx="0" cy="0"/>
        </a:xfrm>
      </p:grpSpPr>
      <p:sp>
        <p:nvSpPr>
          <p:cNvPr id="159" name="Shape 159"/>
          <p:cNvSpPr txBox="1"/>
          <p:nvPr>
            <p:ph idx="1" type="body"/>
          </p:nvPr>
        </p:nvSpPr>
        <p:spPr>
          <a:xfrm>
            <a:off x="745959" y="1253324"/>
            <a:ext cx="7639500" cy="3890100"/>
          </a:xfrm>
          <a:prstGeom prst="rect">
            <a:avLst/>
          </a:prstGeom>
          <a:noFill/>
          <a:ln>
            <a:noFill/>
          </a:ln>
        </p:spPr>
        <p:txBody>
          <a:bodyPr anchorCtr="0" anchor="t" bIns="34275" lIns="34275" spcFirstLastPara="1" rIns="34275" wrap="square" tIns="34275"/>
          <a:lstStyle>
            <a:lvl1pPr indent="-228600" lvl="0" marL="4572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260350" lvl="1" marL="914400" marR="0" rtl="0" algn="l">
              <a:lnSpc>
                <a:spcPct val="115000"/>
              </a:lnSpc>
              <a:spcBef>
                <a:spcPts val="0"/>
              </a:spcBef>
              <a:spcAft>
                <a:spcPts val="0"/>
              </a:spcAft>
              <a:buClr>
                <a:srgbClr val="404040"/>
              </a:buClr>
              <a:buSzPts val="500"/>
              <a:buFont typeface="Roboto"/>
              <a:buChar char="­"/>
              <a:defRPr b="0" i="0" sz="500" u="none" cap="none" strike="noStrike">
                <a:solidFill>
                  <a:srgbClr val="000000"/>
                </a:solidFill>
                <a:latin typeface="Arial"/>
                <a:ea typeface="Arial"/>
                <a:cs typeface="Arial"/>
                <a:sym typeface="Arial"/>
              </a:defRPr>
            </a:lvl2pPr>
            <a:lvl3pPr indent="-228600" lvl="2" marL="13716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3pPr>
            <a:lvl4pPr indent="-228600" lvl="3" marL="18288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4pPr>
            <a:lvl5pPr indent="-228600" lvl="4" marL="22860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5pPr>
            <a:lvl6pPr indent="-228600" lvl="5" marL="27432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6pPr>
            <a:lvl7pPr indent="-228600" lvl="6" marL="32004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7pPr>
            <a:lvl8pPr indent="-228600" lvl="7" marL="36576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8pPr>
            <a:lvl9pPr indent="-228600" lvl="8" marL="4114800" marR="0" rtl="0" algn="l">
              <a:lnSpc>
                <a:spcPct val="115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9pPr>
          </a:lstStyle>
          <a:p/>
        </p:txBody>
      </p:sp>
      <p:sp>
        <p:nvSpPr>
          <p:cNvPr id="160" name="Shape 160"/>
          <p:cNvSpPr txBox="1"/>
          <p:nvPr>
            <p:ph type="title"/>
          </p:nvPr>
        </p:nvSpPr>
        <p:spPr>
          <a:xfrm>
            <a:off x="745941" y="0"/>
            <a:ext cx="7639500" cy="787500"/>
          </a:xfrm>
          <a:prstGeom prst="rect">
            <a:avLst/>
          </a:prstGeom>
          <a:noFill/>
          <a:ln>
            <a:noFill/>
          </a:ln>
        </p:spPr>
        <p:txBody>
          <a:bodyPr anchorCtr="0" anchor="b" bIns="34275" lIns="34275" spcFirstLastPara="1" rIns="34275" wrap="square" tIns="34275"/>
          <a:lstStyle>
            <a:lvl1pPr indent="0" lvl="0" marL="0" marR="0" rtl="0" algn="l">
              <a:lnSpc>
                <a:spcPct val="100000"/>
              </a:lnSpc>
              <a:spcBef>
                <a:spcPts val="0"/>
              </a:spcBef>
              <a:spcAft>
                <a:spcPts val="0"/>
              </a:spcAft>
              <a:buClr>
                <a:srgbClr val="000000"/>
              </a:buClr>
              <a:buSzPts val="500"/>
              <a:buFont typeface="Arial"/>
              <a:buNone/>
              <a:defRPr b="0" i="0" sz="5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500"/>
              <a:buNone/>
              <a:defRPr sz="700"/>
            </a:lvl2pPr>
            <a:lvl3pPr indent="0" lvl="2" marL="0" marR="0" rtl="0" algn="l">
              <a:spcBef>
                <a:spcPts val="0"/>
              </a:spcBef>
              <a:spcAft>
                <a:spcPts val="0"/>
              </a:spcAft>
              <a:buSzPts val="500"/>
              <a:buNone/>
              <a:defRPr sz="700"/>
            </a:lvl3pPr>
            <a:lvl4pPr indent="0" lvl="3" marL="0" marR="0" rtl="0" algn="l">
              <a:spcBef>
                <a:spcPts val="0"/>
              </a:spcBef>
              <a:spcAft>
                <a:spcPts val="0"/>
              </a:spcAft>
              <a:buSzPts val="500"/>
              <a:buNone/>
              <a:defRPr sz="700"/>
            </a:lvl4pPr>
            <a:lvl5pPr indent="0" lvl="4" marL="0" marR="0" rtl="0" algn="l">
              <a:spcBef>
                <a:spcPts val="0"/>
              </a:spcBef>
              <a:spcAft>
                <a:spcPts val="0"/>
              </a:spcAft>
              <a:buSzPts val="500"/>
              <a:buNone/>
              <a:defRPr sz="700"/>
            </a:lvl5pPr>
            <a:lvl6pPr indent="0" lvl="5" marL="0" marR="0" rtl="0" algn="l">
              <a:spcBef>
                <a:spcPts val="0"/>
              </a:spcBef>
              <a:spcAft>
                <a:spcPts val="0"/>
              </a:spcAft>
              <a:buSzPts val="500"/>
              <a:buNone/>
              <a:defRPr sz="700"/>
            </a:lvl6pPr>
            <a:lvl7pPr indent="0" lvl="6" marL="0" marR="0" rtl="0" algn="l">
              <a:spcBef>
                <a:spcPts val="0"/>
              </a:spcBef>
              <a:spcAft>
                <a:spcPts val="0"/>
              </a:spcAft>
              <a:buSzPts val="500"/>
              <a:buNone/>
              <a:defRPr sz="700"/>
            </a:lvl7pPr>
            <a:lvl8pPr indent="0" lvl="7" marL="0" marR="0" rtl="0" algn="l">
              <a:spcBef>
                <a:spcPts val="0"/>
              </a:spcBef>
              <a:spcAft>
                <a:spcPts val="0"/>
              </a:spcAft>
              <a:buSzPts val="500"/>
              <a:buNone/>
              <a:defRPr sz="700"/>
            </a:lvl8pPr>
            <a:lvl9pPr indent="0" lvl="8" marL="0" marR="0" rtl="0" algn="l">
              <a:spcBef>
                <a:spcPts val="0"/>
              </a:spcBef>
              <a:spcAft>
                <a:spcPts val="0"/>
              </a:spcAft>
              <a:buSzPts val="500"/>
              <a:buNone/>
              <a:defRPr sz="700"/>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5.gif"/><Relationship Id="rId4" Type="http://schemas.openxmlformats.org/officeDocument/2006/relationships/image" Target="../media/image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 Id="rId3" Type="http://schemas.openxmlformats.org/officeDocument/2006/relationships/image" Target="../media/image6.png"/><Relationship Id="rId4" Type="http://schemas.openxmlformats.org/officeDocument/2006/relationships/hyperlink" Target="https://github.com/tensorflow/tensor2tensor/blob/master/tensor2tensor/layers/common_attention.py#L1264"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 Id="rId3" Type="http://schemas.openxmlformats.org/officeDocument/2006/relationships/image" Target="../media/image8.png"/><Relationship Id="rId4" Type="http://schemas.openxmlformats.org/officeDocument/2006/relationships/image" Target="../media/image11.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image" Target="../media/image2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image" Target="../media/image1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 Id="rId3"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8.xml"/><Relationship Id="rId3" Type="http://schemas.openxmlformats.org/officeDocument/2006/relationships/image" Target="../media/image1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 Id="rId3"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 Id="rId3" Type="http://schemas.openxmlformats.org/officeDocument/2006/relationships/hyperlink" Target="http://www.separatist.org/se_frontend/post-punk-musician-the-kidney.html&amp;lt;/ref&amp;g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 Id="rId3" Type="http://schemas.openxmlformats.org/officeDocument/2006/relationships/hyperlink" Target="http://www.talkradio.net/article/independent-music-fades-from-the-closed-drawings-out&amp;lt;/ref&amp;gt" TargetMode="External"/><Relationship Id="rId4" Type="http://schemas.openxmlformats.org/officeDocument/2006/relationships/hyperlink" Target="http://www.discogs.com/artist/The+Op%C5%8Dn+&amp;amp;+Psalm&amp;lt;/ref&amp;g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Relationship Id="rId3" Type="http://schemas.openxmlformats.org/officeDocument/2006/relationships/hyperlink" Target="https://www.discogs.com/album/69771" TargetMode="External"/><Relationship Id="rId4" Type="http://schemas.openxmlformats.org/officeDocument/2006/relationships/hyperlink" Target="https://www.discogs.com/album/69771"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9.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 Id="rId3" Type="http://schemas.openxmlformats.org/officeDocument/2006/relationships/image" Target="../media/image18.png"/><Relationship Id="rId4" Type="http://schemas.openxmlformats.org/officeDocument/2006/relationships/image" Target="../media/image1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2.xml"/><Relationship Id="rId3" Type="http://schemas.openxmlformats.org/officeDocument/2006/relationships/image" Target="../media/image1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4.xml"/><Relationship Id="rId3" Type="http://schemas.openxmlformats.org/officeDocument/2006/relationships/image" Target="../media/image1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55.xml"/><Relationship Id="rId3" Type="http://schemas.openxmlformats.org/officeDocument/2006/relationships/image" Target="../media/image13.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6.xml"/><Relationship Id="rId3" Type="http://schemas.openxmlformats.org/officeDocument/2006/relationships/hyperlink" Target="https://github.com/tensorflow/tensor2tensor" TargetMode="External"/><Relationship Id="rId4" Type="http://schemas.openxmlformats.org/officeDocument/2006/relationships/hyperlink" Target="https://research.googleblog.com/2017/06/accelerating-deep-learning-research.html"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7.xml"/><Relationship Id="rId3" Type="http://schemas.openxmlformats.org/officeDocument/2006/relationships/hyperlink" Target="https://github.com/tensorflow/tensor2tensor" TargetMode="External"/><Relationship Id="rId4" Type="http://schemas.openxmlformats.org/officeDocument/2006/relationships/hyperlink" Target="https://github.com/tensorflow/tensor2tensor/blob/master/tensor2tensor/data_generators/problem.py" TargetMode="External"/><Relationship Id="rId5" Type="http://schemas.openxmlformats.org/officeDocument/2006/relationships/hyperlink" Target="https://github.com/tensorflow/tensor2tensor/blob/master/tensor2tensor/utils/t2t_model.py"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61.xml"/><Relationship Id="rId3" Type="http://schemas.openxmlformats.org/officeDocument/2006/relationships/hyperlink" Target="https://github.com/tensorflow/tensor2tensor#papers" TargetMode="External"/><Relationship Id="rId4" Type="http://schemas.openxmlformats.org/officeDocument/2006/relationships/hyperlink" Target="https://cloud.google.com/tpu/docs/tutorials/transformer" TargetMode="External"/><Relationship Id="rId5" Type="http://schemas.openxmlformats.org/officeDocument/2006/relationships/hyperlink" Target="https://github.com/tensorflow/tensor2tensor" TargetMode="External"/><Relationship Id="rId6" Type="http://schemas.openxmlformats.org/officeDocument/2006/relationships/hyperlink" Target="https://gitter.im/tensor2tensor/Lobby" TargetMode="External"/><Relationship Id="rId7" Type="http://schemas.openxmlformats.org/officeDocument/2006/relationships/hyperlink" Target="https://groups.google.com/forum/#!forum/tensor2tensor"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 Id="rId3" Type="http://schemas.openxmlformats.org/officeDocument/2006/relationships/hyperlink" Target="http://goo.gl/wkHexj" TargetMode="External"/><Relationship Id="rId4" Type="http://schemas.openxmlformats.org/officeDocument/2006/relationships/hyperlink" Target="https://github.com/tensorflow/tensor2tensor" TargetMode="External"/><Relationship Id="rId5" Type="http://schemas.openxmlformats.org/officeDocument/2006/relationships/hyperlink" Target="https://cloud.google.com/blog/big-data/2018/02/cloud-poetry-training-and-hyperparameter-tuning-custom-text-models-on-cloud-ml-engine"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Shape 192"/>
          <p:cNvSpPr txBox="1"/>
          <p:nvPr>
            <p:ph idx="4294967295" type="ctrTitle"/>
          </p:nvPr>
        </p:nvSpPr>
        <p:spPr>
          <a:xfrm>
            <a:off x="892975" y="863950"/>
            <a:ext cx="7757400" cy="1741200"/>
          </a:xfrm>
          <a:prstGeom prst="rect">
            <a:avLst/>
          </a:prstGeom>
          <a:noFill/>
          <a:ln>
            <a:noFill/>
          </a:ln>
        </p:spPr>
        <p:txBody>
          <a:bodyPr anchorCtr="0" anchor="b" bIns="32750" lIns="32750" spcFirstLastPara="1" rIns="32750" wrap="square" tIns="32750">
            <a:noAutofit/>
          </a:bodyPr>
          <a:lstStyle/>
          <a:p>
            <a:pPr indent="0" lvl="0" marL="0" marR="0" rtl="0">
              <a:lnSpc>
                <a:spcPct val="100000"/>
              </a:lnSpc>
              <a:spcBef>
                <a:spcPts val="0"/>
              </a:spcBef>
              <a:spcAft>
                <a:spcPts val="0"/>
              </a:spcAft>
              <a:buClr>
                <a:srgbClr val="000000"/>
              </a:buClr>
              <a:buFont typeface="Helvetica Neue Light"/>
              <a:buNone/>
            </a:pPr>
            <a:r>
              <a:rPr lang="en" sz="4800"/>
              <a:t>Tensor2Tensor Transformers </a:t>
            </a:r>
            <a:r>
              <a:rPr lang="en" sz="3000"/>
              <a:t>TensorFlow for Deep Learning Research </a:t>
            </a:r>
            <a:endParaRPr sz="3000"/>
          </a:p>
        </p:txBody>
      </p:sp>
      <p:sp>
        <p:nvSpPr>
          <p:cNvPr id="193" name="Shape 193"/>
          <p:cNvSpPr txBox="1"/>
          <p:nvPr>
            <p:ph idx="4294967295" type="subTitle"/>
          </p:nvPr>
        </p:nvSpPr>
        <p:spPr>
          <a:xfrm>
            <a:off x="364675" y="3185525"/>
            <a:ext cx="8672700" cy="1182000"/>
          </a:xfrm>
          <a:prstGeom prst="rect">
            <a:avLst/>
          </a:prstGeom>
          <a:noFill/>
          <a:ln>
            <a:noFill/>
          </a:ln>
        </p:spPr>
        <p:txBody>
          <a:bodyPr anchorCtr="0" anchor="t" bIns="32750" lIns="32750" spcFirstLastPara="1" rIns="32750" wrap="square" tIns="32750">
            <a:noAutofit/>
          </a:bodyPr>
          <a:lstStyle/>
          <a:p>
            <a:pPr indent="0" lvl="0" marL="0" rtl="0" algn="just">
              <a:spcBef>
                <a:spcPts val="0"/>
              </a:spcBef>
              <a:spcAft>
                <a:spcPts val="0"/>
              </a:spcAft>
              <a:buClr>
                <a:schemeClr val="dk1"/>
              </a:buClr>
              <a:buFont typeface="Helvetica Neue Light"/>
              <a:buNone/>
            </a:pPr>
            <a:r>
              <a:rPr lang="en" sz="1900">
                <a:solidFill>
                  <a:schemeClr val="dk1"/>
                </a:solidFill>
              </a:rPr>
              <a:t>Based on </a:t>
            </a:r>
            <a:r>
              <a:rPr i="1" lang="en" sz="1900">
                <a:solidFill>
                  <a:schemeClr val="dk1"/>
                </a:solidFill>
              </a:rPr>
              <a:t>Attention Is All You Need</a:t>
            </a:r>
            <a:r>
              <a:rPr lang="en" sz="1900">
                <a:solidFill>
                  <a:schemeClr val="dk1"/>
                </a:solidFill>
              </a:rPr>
              <a:t> by Ashish Vaswani, Noam Shazeer, Niki Parmar, Jakob Uszkoreit, Llion Jones, Aidan N. Gomez, Łukasz Kaiser, Illia Polosukhin and other works with Samy Bengio, Eugene Brevdo, Francois Chollet, Stephan Gouws, Nal Kalchbrenner, Ofir Nachum, Aurko Roy, Ryan Sepassi.</a:t>
            </a:r>
            <a:endParaRPr sz="900">
              <a:solidFill>
                <a:schemeClr val="dk1"/>
              </a:solidFill>
            </a:endParaRPr>
          </a:p>
          <a:p>
            <a:pPr indent="0" lvl="0" marL="0" marR="0" rtl="0" algn="l">
              <a:lnSpc>
                <a:spcPct val="100000"/>
              </a:lnSpc>
              <a:spcBef>
                <a:spcPts val="0"/>
              </a:spcBef>
              <a:spcAft>
                <a:spcPts val="0"/>
              </a:spcAft>
              <a:buClr>
                <a:srgbClr val="000000"/>
              </a:buClr>
              <a:buFont typeface="Helvetica Neue Light"/>
              <a:buNone/>
            </a:pPr>
            <a:r>
              <a:t/>
            </a:r>
            <a:endParaRPr sz="1900"/>
          </a:p>
        </p:txBody>
      </p:sp>
      <p:sp>
        <p:nvSpPr>
          <p:cNvPr id="194" name="Shape 194"/>
          <p:cNvSpPr txBox="1"/>
          <p:nvPr/>
        </p:nvSpPr>
        <p:spPr>
          <a:xfrm>
            <a:off x="2776975" y="2558650"/>
            <a:ext cx="3728700" cy="340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Clr>
                <a:schemeClr val="dk1"/>
              </a:buClr>
              <a:buFont typeface="Helvetica Neue Light"/>
              <a:buNone/>
            </a:pPr>
            <a:r>
              <a:rPr lang="en" sz="1900">
                <a:solidFill>
                  <a:schemeClr val="dk1"/>
                </a:solidFill>
                <a:latin typeface="Helvetica Neue Light"/>
                <a:ea typeface="Helvetica Neue Light"/>
                <a:cs typeface="Helvetica Neue Light"/>
                <a:sym typeface="Helvetica Neue Light"/>
              </a:rPr>
              <a:t>   </a:t>
            </a:r>
            <a:r>
              <a:rPr lang="en" sz="2400">
                <a:solidFill>
                  <a:schemeClr val="dk1"/>
                </a:solidFill>
                <a:latin typeface="Helvetica Neue Light"/>
                <a:ea typeface="Helvetica Neue Light"/>
                <a:cs typeface="Helvetica Neue Light"/>
                <a:sym typeface="Helvetica Neue Light"/>
              </a:rPr>
              <a:t>         Łukasz Kaiser</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Shape 25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Sentence compression with LSTMs</a:t>
            </a:r>
            <a:endParaRPr/>
          </a:p>
        </p:txBody>
      </p:sp>
      <p:sp>
        <p:nvSpPr>
          <p:cNvPr id="251" name="Shape 251"/>
          <p:cNvSpPr txBox="1"/>
          <p:nvPr/>
        </p:nvSpPr>
        <p:spPr>
          <a:xfrm>
            <a:off x="427300" y="1952200"/>
            <a:ext cx="8389200" cy="2901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rPr>
              <a:t>Example:</a:t>
            </a:r>
            <a:endParaRPr sz="1800">
              <a:solidFill>
                <a:schemeClr val="dk1"/>
              </a:solidFill>
            </a:endParaRPr>
          </a:p>
          <a:p>
            <a:pPr indent="0" lvl="0" marL="0" rtl="0">
              <a:lnSpc>
                <a:spcPct val="115000"/>
              </a:lnSpc>
              <a:spcBef>
                <a:spcPts val="0"/>
              </a:spcBef>
              <a:spcAft>
                <a:spcPts val="0"/>
              </a:spcAft>
              <a:buNone/>
            </a:pPr>
            <a:r>
              <a:rPr lang="en" sz="1800"/>
              <a:t>Input:	</a:t>
            </a:r>
            <a:r>
              <a:rPr i="1" lang="en" sz="1800"/>
              <a:t>State Sen. Stewart Greenleaf discusses his proposed human</a:t>
            </a:r>
            <a:endParaRPr i="1" sz="1800"/>
          </a:p>
          <a:p>
            <a:pPr indent="457200" lvl="0" marL="457200" rtl="0">
              <a:lnSpc>
                <a:spcPct val="115000"/>
              </a:lnSpc>
              <a:spcBef>
                <a:spcPts val="0"/>
              </a:spcBef>
              <a:spcAft>
                <a:spcPts val="0"/>
              </a:spcAft>
              <a:buNone/>
            </a:pPr>
            <a:r>
              <a:rPr i="1" lang="en" sz="1800"/>
              <a:t>trafficking bill at Calvery Baptist Church in Willow Grove Thursday night.</a:t>
            </a:r>
            <a:endParaRPr i="1" sz="1800"/>
          </a:p>
          <a:p>
            <a:pPr indent="0" lvl="0" marL="0" rtl="0">
              <a:lnSpc>
                <a:spcPct val="115000"/>
              </a:lnSpc>
              <a:spcBef>
                <a:spcPts val="0"/>
              </a:spcBef>
              <a:spcAft>
                <a:spcPts val="0"/>
              </a:spcAft>
              <a:buNone/>
            </a:pPr>
            <a:r>
              <a:rPr lang="en" sz="1800"/>
              <a:t>Output:	Stewart Greenleaf discusses his human trafficking bill.</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solidFill>
                  <a:schemeClr val="dk1"/>
                </a:solidFill>
              </a:rPr>
              <a:t>Results:						readability		informativeness</a:t>
            </a:r>
            <a:endParaRPr sz="1800">
              <a:solidFill>
                <a:schemeClr val="dk1"/>
              </a:solidFill>
            </a:endParaRPr>
          </a:p>
          <a:p>
            <a:pPr indent="0" lvl="0" marL="0" rtl="0">
              <a:lnSpc>
                <a:spcPct val="115000"/>
              </a:lnSpc>
              <a:spcBef>
                <a:spcPts val="0"/>
              </a:spcBef>
              <a:spcAft>
                <a:spcPts val="0"/>
              </a:spcAft>
              <a:buNone/>
            </a:pPr>
            <a:r>
              <a:rPr lang="en" sz="1800"/>
              <a:t>MIRA (previous best):			  </a:t>
            </a:r>
            <a:r>
              <a:rPr lang="en" sz="1800">
                <a:solidFill>
                  <a:schemeClr val="accent2"/>
                </a:solidFill>
              </a:rPr>
              <a:t>4.31			  3.55</a:t>
            </a:r>
            <a:endParaRPr sz="1800">
              <a:solidFill>
                <a:schemeClr val="accent2"/>
              </a:solidFill>
            </a:endParaRPr>
          </a:p>
          <a:p>
            <a:pPr indent="0" lvl="0" marL="0" rtl="0">
              <a:lnSpc>
                <a:spcPct val="115000"/>
              </a:lnSpc>
              <a:spcBef>
                <a:spcPts val="0"/>
              </a:spcBef>
              <a:spcAft>
                <a:spcPts val="0"/>
              </a:spcAft>
              <a:buNone/>
            </a:pPr>
            <a:r>
              <a:rPr lang="en" sz="1800"/>
              <a:t>LSTM </a:t>
            </a:r>
            <a:r>
              <a:rPr lang="en" sz="1800">
                <a:solidFill>
                  <a:schemeClr val="dk1"/>
                </a:solidFill>
              </a:rPr>
              <a:t>[Filippova et al., 2015]</a:t>
            </a:r>
            <a:r>
              <a:rPr lang="en" sz="1800"/>
              <a:t>:	  </a:t>
            </a:r>
            <a:r>
              <a:rPr lang="en" sz="1800">
                <a:solidFill>
                  <a:schemeClr val="accent2"/>
                </a:solidFill>
              </a:rPr>
              <a:t>4.51			  3.78</a:t>
            </a:r>
            <a:endParaRPr sz="1800">
              <a:solidFill>
                <a:schemeClr val="accen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Shape 25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Translation with LSTMs</a:t>
            </a:r>
            <a:endParaRPr/>
          </a:p>
        </p:txBody>
      </p:sp>
      <p:sp>
        <p:nvSpPr>
          <p:cNvPr id="257" name="Shape 257"/>
          <p:cNvSpPr txBox="1"/>
          <p:nvPr/>
        </p:nvSpPr>
        <p:spPr>
          <a:xfrm>
            <a:off x="427300" y="1952200"/>
            <a:ext cx="8491200" cy="29010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lang="en" sz="1800"/>
              <a:t>Translation</a:t>
            </a:r>
            <a:r>
              <a:rPr lang="en" sz="1800"/>
              <a:t> performance is measured in </a:t>
            </a:r>
            <a:r>
              <a:rPr lang="en" sz="1800">
                <a:solidFill>
                  <a:schemeClr val="accent2"/>
                </a:solidFill>
              </a:rPr>
              <a:t>BLEU scores</a:t>
            </a:r>
            <a:r>
              <a:rPr lang="en" sz="1800"/>
              <a:t> (higher is better, EnDe):</a:t>
            </a:r>
            <a:endParaRPr sz="1800"/>
          </a:p>
          <a:p>
            <a:pPr indent="-342900" lvl="0" marL="457200" rtl="0">
              <a:lnSpc>
                <a:spcPct val="115000"/>
              </a:lnSpc>
              <a:spcBef>
                <a:spcPts val="0"/>
              </a:spcBef>
              <a:spcAft>
                <a:spcPts val="0"/>
              </a:spcAft>
              <a:buSzPts val="1800"/>
              <a:buChar char="●"/>
            </a:pPr>
            <a:r>
              <a:rPr lang="en" sz="1800"/>
              <a:t>Phrase-Based MT:		</a:t>
            </a:r>
            <a:r>
              <a:rPr lang="en" sz="1800">
                <a:solidFill>
                  <a:schemeClr val="accent2"/>
                </a:solidFill>
              </a:rPr>
              <a:t>20.7</a:t>
            </a:r>
            <a:r>
              <a:rPr lang="en" sz="1800"/>
              <a:t>		</a:t>
            </a:r>
            <a:r>
              <a:rPr lang="en" sz="1800">
                <a:solidFill>
                  <a:schemeClr val="dk1"/>
                </a:solidFill>
              </a:rPr>
              <a:t>[Durrani et al., 2014]</a:t>
            </a:r>
            <a:endParaRPr sz="1800">
              <a:solidFill>
                <a:schemeClr val="dk1"/>
              </a:solidFill>
            </a:endParaRPr>
          </a:p>
          <a:p>
            <a:pPr indent="-342900" lvl="0" marL="457200" rtl="0">
              <a:lnSpc>
                <a:spcPct val="115000"/>
              </a:lnSpc>
              <a:spcBef>
                <a:spcPts val="0"/>
              </a:spcBef>
              <a:spcAft>
                <a:spcPts val="0"/>
              </a:spcAft>
              <a:buSzPts val="1800"/>
              <a:buChar char="●"/>
            </a:pPr>
            <a:r>
              <a:rPr lang="en" sz="1800"/>
              <a:t>Early LSTM model</a:t>
            </a:r>
            <a:r>
              <a:rPr lang="en" sz="1800"/>
              <a:t>:		</a:t>
            </a:r>
            <a:r>
              <a:rPr lang="en" sz="1800">
                <a:solidFill>
                  <a:schemeClr val="accent2"/>
                </a:solidFill>
              </a:rPr>
              <a:t>19.4</a:t>
            </a:r>
            <a:r>
              <a:rPr lang="en" sz="1800">
                <a:solidFill>
                  <a:schemeClr val="accent2"/>
                </a:solidFill>
              </a:rPr>
              <a:t>	</a:t>
            </a:r>
            <a:r>
              <a:rPr lang="en" sz="1800"/>
              <a:t>	</a:t>
            </a:r>
            <a:r>
              <a:rPr lang="en" sz="1800">
                <a:solidFill>
                  <a:schemeClr val="dk1"/>
                </a:solidFill>
              </a:rPr>
              <a:t>[</a:t>
            </a:r>
            <a:r>
              <a:rPr lang="en" sz="1800">
                <a:solidFill>
                  <a:schemeClr val="dk1"/>
                </a:solidFill>
              </a:rPr>
              <a:t>Sébastien</a:t>
            </a:r>
            <a:r>
              <a:rPr lang="en" sz="1800">
                <a:solidFill>
                  <a:schemeClr val="dk1"/>
                </a:solidFill>
              </a:rPr>
              <a:t> et al., 2015]</a:t>
            </a:r>
            <a:endParaRPr sz="1800"/>
          </a:p>
          <a:p>
            <a:pPr indent="-342900" lvl="0" marL="457200" rtl="0">
              <a:lnSpc>
                <a:spcPct val="115000"/>
              </a:lnSpc>
              <a:spcBef>
                <a:spcPts val="0"/>
              </a:spcBef>
              <a:spcAft>
                <a:spcPts val="0"/>
              </a:spcAft>
              <a:buSzPts val="1800"/>
              <a:buChar char="●"/>
            </a:pPr>
            <a:r>
              <a:rPr lang="en" sz="1800"/>
              <a:t>DeepAtt (large LSTM):	</a:t>
            </a:r>
            <a:r>
              <a:rPr lang="en" sz="1800">
                <a:solidFill>
                  <a:schemeClr val="accent2"/>
                </a:solidFill>
              </a:rPr>
              <a:t>20.6</a:t>
            </a:r>
            <a:r>
              <a:rPr lang="en" sz="1800"/>
              <a:t>		</a:t>
            </a:r>
            <a:r>
              <a:rPr lang="en" sz="1800">
                <a:solidFill>
                  <a:schemeClr val="dk1"/>
                </a:solidFill>
              </a:rPr>
              <a:t>[</a:t>
            </a:r>
            <a:r>
              <a:rPr lang="en" sz="1800">
                <a:solidFill>
                  <a:schemeClr val="dk1"/>
                </a:solidFill>
              </a:rPr>
              <a:t>Zhou</a:t>
            </a:r>
            <a:r>
              <a:rPr lang="en" sz="1800">
                <a:solidFill>
                  <a:schemeClr val="dk1"/>
                </a:solidFill>
              </a:rPr>
              <a:t> et al., 2016]</a:t>
            </a:r>
            <a:endParaRPr sz="1800"/>
          </a:p>
          <a:p>
            <a:pPr indent="-342900" lvl="0" marL="457200" rtl="0">
              <a:lnSpc>
                <a:spcPct val="115000"/>
              </a:lnSpc>
              <a:spcBef>
                <a:spcPts val="0"/>
              </a:spcBef>
              <a:spcAft>
                <a:spcPts val="0"/>
              </a:spcAft>
              <a:buSzPts val="1800"/>
              <a:buChar char="●"/>
            </a:pPr>
            <a:r>
              <a:rPr lang="en" sz="1800"/>
              <a:t>GNMT (large LSTM):		</a:t>
            </a:r>
            <a:r>
              <a:rPr lang="en" sz="1800">
                <a:solidFill>
                  <a:schemeClr val="accent2"/>
                </a:solidFill>
              </a:rPr>
              <a:t>24.9</a:t>
            </a:r>
            <a:r>
              <a:rPr lang="en" sz="1800"/>
              <a:t>		</a:t>
            </a:r>
            <a:r>
              <a:rPr lang="en" sz="1800">
                <a:solidFill>
                  <a:schemeClr val="dk1"/>
                </a:solidFill>
              </a:rPr>
              <a:t>[Wu et al., 2016]</a:t>
            </a:r>
            <a:endParaRPr sz="1800"/>
          </a:p>
          <a:p>
            <a:pPr indent="-342900" lvl="0" marL="457200" rtl="0">
              <a:lnSpc>
                <a:spcPct val="115000"/>
              </a:lnSpc>
              <a:spcBef>
                <a:spcPts val="0"/>
              </a:spcBef>
              <a:spcAft>
                <a:spcPts val="0"/>
              </a:spcAft>
              <a:buSzPts val="1800"/>
              <a:buChar char="●"/>
            </a:pPr>
            <a:r>
              <a:rPr lang="en" sz="1800"/>
              <a:t>GN</a:t>
            </a:r>
            <a:r>
              <a:rPr lang="en" sz="1800"/>
              <a:t>MT+MoE:				</a:t>
            </a:r>
            <a:r>
              <a:rPr lang="en" sz="1800">
                <a:solidFill>
                  <a:schemeClr val="accent2"/>
                </a:solidFill>
              </a:rPr>
              <a:t>26.0</a:t>
            </a:r>
            <a:r>
              <a:rPr lang="en" sz="1800"/>
              <a:t>		</a:t>
            </a:r>
            <a:r>
              <a:rPr lang="en" sz="1800">
                <a:solidFill>
                  <a:schemeClr val="dk1"/>
                </a:solidFill>
              </a:rPr>
              <a:t>[Shazeer &amp; Mirhoseini et al., 2016]</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t>Again, model size and tuning seem to be the decisive factor.</a:t>
            </a:r>
            <a:endParaRPr sz="1800"/>
          </a:p>
          <a:p>
            <a:pPr indent="0" lvl="0" marL="0" rtl="0">
              <a:lnSpc>
                <a:spcPct val="115000"/>
              </a:lnSpc>
              <a:spcBef>
                <a:spcPts val="0"/>
              </a:spcBef>
              <a:spcAft>
                <a:spcPts val="0"/>
              </a:spcAft>
              <a:buNone/>
            </a:pPr>
            <a:r>
              <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Shape 26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Translation with LSTMs: Examples</a:t>
            </a:r>
            <a:endParaRPr/>
          </a:p>
        </p:txBody>
      </p:sp>
      <p:sp>
        <p:nvSpPr>
          <p:cNvPr id="263" name="Shape 263"/>
          <p:cNvSpPr txBox="1"/>
          <p:nvPr/>
        </p:nvSpPr>
        <p:spPr>
          <a:xfrm>
            <a:off x="427300" y="1952200"/>
            <a:ext cx="8574600" cy="29010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lang="en" sz="1800">
                <a:solidFill>
                  <a:schemeClr val="dk1"/>
                </a:solidFill>
              </a:rPr>
              <a:t>German:</a:t>
            </a:r>
            <a:endParaRPr sz="1800">
              <a:solidFill>
                <a:schemeClr val="dk1"/>
              </a:solidFill>
            </a:endParaRPr>
          </a:p>
          <a:p>
            <a:pPr indent="0" lvl="0" marL="0" rtl="0">
              <a:lnSpc>
                <a:spcPct val="115000"/>
              </a:lnSpc>
              <a:spcBef>
                <a:spcPts val="0"/>
              </a:spcBef>
              <a:spcAft>
                <a:spcPts val="0"/>
              </a:spcAft>
              <a:buNone/>
            </a:pPr>
            <a:r>
              <a:rPr lang="en" sz="1800"/>
              <a:t>Probleme kann man niemals mit derselben Denkweise lösen, durch die sie entstanden sind.</a:t>
            </a:r>
            <a:endParaRPr sz="1800"/>
          </a:p>
          <a:p>
            <a:pPr indent="0" lvl="0" marL="0" rtl="0">
              <a:lnSpc>
                <a:spcPct val="115000"/>
              </a:lnSpc>
              <a:spcBef>
                <a:spcPts val="0"/>
              </a:spcBef>
              <a:spcAft>
                <a:spcPts val="0"/>
              </a:spcAft>
              <a:buNone/>
            </a:pPr>
            <a:r>
              <a:t/>
            </a:r>
            <a:endParaRPr sz="1800"/>
          </a:p>
          <a:p>
            <a:pPr indent="0" lvl="0" marL="0" rtl="0">
              <a:lnSpc>
                <a:spcPct val="150000"/>
              </a:lnSpc>
              <a:spcBef>
                <a:spcPts val="0"/>
              </a:spcBef>
              <a:spcAft>
                <a:spcPts val="0"/>
              </a:spcAft>
              <a:buNone/>
            </a:pPr>
            <a:r>
              <a:rPr lang="en" sz="1800">
                <a:solidFill>
                  <a:schemeClr val="dk1"/>
                </a:solidFill>
              </a:rPr>
              <a:t>PBMT Translate:						GNMT Translate:</a:t>
            </a:r>
            <a:endParaRPr sz="1800"/>
          </a:p>
          <a:p>
            <a:pPr indent="0" lvl="0" marL="0" rtl="0">
              <a:lnSpc>
                <a:spcPct val="115000"/>
              </a:lnSpc>
              <a:spcBef>
                <a:spcPts val="0"/>
              </a:spcBef>
              <a:spcAft>
                <a:spcPts val="0"/>
              </a:spcAft>
              <a:buNone/>
            </a:pPr>
            <a:r>
              <a:rPr lang="en" sz="1800"/>
              <a:t>No problem can be solved from			Problems can never be solved</a:t>
            </a:r>
            <a:endParaRPr sz="1800"/>
          </a:p>
          <a:p>
            <a:pPr indent="0" lvl="0" marL="0" rtl="0">
              <a:lnSpc>
                <a:spcPct val="115000"/>
              </a:lnSpc>
              <a:spcBef>
                <a:spcPts val="0"/>
              </a:spcBef>
              <a:spcAft>
                <a:spcPts val="0"/>
              </a:spcAft>
              <a:buNone/>
            </a:pPr>
            <a:r>
              <a:rPr lang="en" sz="1800"/>
              <a:t>the same consciousness that			with the same way of thinking</a:t>
            </a:r>
            <a:endParaRPr sz="1800"/>
          </a:p>
          <a:p>
            <a:pPr indent="0" lvl="0" marL="0" rtl="0">
              <a:lnSpc>
                <a:spcPct val="115000"/>
              </a:lnSpc>
              <a:spcBef>
                <a:spcPts val="0"/>
              </a:spcBef>
              <a:spcAft>
                <a:spcPts val="0"/>
              </a:spcAft>
              <a:buNone/>
            </a:pPr>
            <a:r>
              <a:rPr lang="en" sz="1800"/>
              <a:t>they have arisen.						that caused them.</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Shape 26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Translation with LSTMs: How good is it?</a:t>
            </a:r>
            <a:endParaRPr/>
          </a:p>
        </p:txBody>
      </p:sp>
      <p:sp>
        <p:nvSpPr>
          <p:cNvPr id="269" name="Shape 269"/>
          <p:cNvSpPr txBox="1"/>
          <p:nvPr/>
        </p:nvSpPr>
        <p:spPr>
          <a:xfrm>
            <a:off x="427300" y="1952200"/>
            <a:ext cx="8574600" cy="2901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t/>
            </a:r>
            <a:endParaRPr sz="1800"/>
          </a:p>
        </p:txBody>
      </p:sp>
      <p:graphicFrame>
        <p:nvGraphicFramePr>
          <p:cNvPr id="270" name="Shape 270"/>
          <p:cNvGraphicFramePr/>
          <p:nvPr/>
        </p:nvGraphicFramePr>
        <p:xfrm>
          <a:off x="447550" y="2277850"/>
          <a:ext cx="3000000" cy="3000000"/>
        </p:xfrm>
        <a:graphic>
          <a:graphicData uri="http://schemas.openxmlformats.org/drawingml/2006/table">
            <a:tbl>
              <a:tblPr>
                <a:noFill/>
                <a:tableStyleId>{2FBB8610-5FBB-4333-8685-B9E99C4784C2}</a:tableStyleId>
              </a:tblPr>
              <a:tblGrid>
                <a:gridCol w="1967300"/>
                <a:gridCol w="1447800"/>
                <a:gridCol w="1447800"/>
                <a:gridCol w="1447800"/>
                <a:gridCol w="1996350"/>
              </a:tblGrid>
              <a:tr h="369550">
                <a:tc>
                  <a:txBody>
                    <a:bodyPr>
                      <a:noAutofit/>
                    </a:bodyPr>
                    <a:lstStyle/>
                    <a:p>
                      <a:pPr indent="0" lvl="0" marL="0" algn="ctr">
                        <a:spcBef>
                          <a:spcPts val="0"/>
                        </a:spcBef>
                        <a:spcAft>
                          <a:spcPts val="0"/>
                        </a:spcAft>
                        <a:buNone/>
                      </a:pPr>
                      <a:r>
                        <a:t/>
                      </a:r>
                      <a:endParaRPr/>
                    </a:p>
                  </a:txBody>
                  <a:tcPr marT="91425" marB="91425" marR="91425" marL="91425"/>
                </a:tc>
                <a:tc>
                  <a:txBody>
                    <a:bodyPr>
                      <a:noAutofit/>
                    </a:bodyPr>
                    <a:lstStyle/>
                    <a:p>
                      <a:pPr indent="0" lvl="0" marL="0" algn="ctr">
                        <a:spcBef>
                          <a:spcPts val="0"/>
                        </a:spcBef>
                        <a:spcAft>
                          <a:spcPts val="0"/>
                        </a:spcAft>
                        <a:buNone/>
                      </a:pPr>
                      <a:r>
                        <a:rPr lang="en"/>
                        <a:t>PBMT</a:t>
                      </a:r>
                      <a:endParaRPr/>
                    </a:p>
                  </a:txBody>
                  <a:tcPr marT="91425" marB="91425" marR="91425" marL="91425"/>
                </a:tc>
                <a:tc>
                  <a:txBody>
                    <a:bodyPr>
                      <a:noAutofit/>
                    </a:bodyPr>
                    <a:lstStyle/>
                    <a:p>
                      <a:pPr indent="0" lvl="0" marL="0" algn="ctr">
                        <a:spcBef>
                          <a:spcPts val="0"/>
                        </a:spcBef>
                        <a:spcAft>
                          <a:spcPts val="0"/>
                        </a:spcAft>
                        <a:buNone/>
                      </a:pPr>
                      <a:r>
                        <a:rPr lang="en"/>
                        <a:t>GNMT</a:t>
                      </a:r>
                      <a:endParaRPr/>
                    </a:p>
                  </a:txBody>
                  <a:tcPr marT="91425" marB="91425" marR="91425" marL="91425"/>
                </a:tc>
                <a:tc>
                  <a:txBody>
                    <a:bodyPr>
                      <a:noAutofit/>
                    </a:bodyPr>
                    <a:lstStyle/>
                    <a:p>
                      <a:pPr indent="0" lvl="0" marL="0" algn="ctr">
                        <a:spcBef>
                          <a:spcPts val="0"/>
                        </a:spcBef>
                        <a:spcAft>
                          <a:spcPts val="0"/>
                        </a:spcAft>
                        <a:buNone/>
                      </a:pPr>
                      <a:r>
                        <a:rPr lang="en"/>
                        <a:t>Human</a:t>
                      </a:r>
                      <a:endParaRPr/>
                    </a:p>
                  </a:txBody>
                  <a:tcPr marT="91425" marB="91425" marR="91425" marL="91425"/>
                </a:tc>
                <a:tc>
                  <a:txBody>
                    <a:bodyPr>
                      <a:noAutofit/>
                    </a:bodyPr>
                    <a:lstStyle/>
                    <a:p>
                      <a:pPr indent="0" lvl="0" marL="0" algn="ctr">
                        <a:spcBef>
                          <a:spcPts val="0"/>
                        </a:spcBef>
                        <a:spcAft>
                          <a:spcPts val="0"/>
                        </a:spcAft>
                        <a:buNone/>
                      </a:pPr>
                      <a:r>
                        <a:rPr lang="en"/>
                        <a:t>Relative improvement</a:t>
                      </a:r>
                      <a:endParaRPr/>
                    </a:p>
                  </a:txBody>
                  <a:tcPr marT="91425" marB="91425" marR="91425" marL="91425"/>
                </a:tc>
              </a:tr>
              <a:tr h="369550">
                <a:tc>
                  <a:txBody>
                    <a:bodyPr>
                      <a:noAutofit/>
                    </a:bodyPr>
                    <a:lstStyle/>
                    <a:p>
                      <a:pPr indent="0" lvl="0" marL="0">
                        <a:spcBef>
                          <a:spcPts val="0"/>
                        </a:spcBef>
                        <a:spcAft>
                          <a:spcPts val="0"/>
                        </a:spcAft>
                        <a:buNone/>
                      </a:pPr>
                      <a:r>
                        <a:rPr lang="en"/>
                        <a:t>English → Spanish </a:t>
                      </a:r>
                      <a:endParaRPr/>
                    </a:p>
                  </a:txBody>
                  <a:tcPr marT="91425" marB="91425" marR="91425" marL="91425"/>
                </a:tc>
                <a:tc>
                  <a:txBody>
                    <a:bodyPr>
                      <a:noAutofit/>
                    </a:bodyPr>
                    <a:lstStyle/>
                    <a:p>
                      <a:pPr indent="0" lvl="0" marL="0" algn="ctr">
                        <a:spcBef>
                          <a:spcPts val="0"/>
                        </a:spcBef>
                        <a:spcAft>
                          <a:spcPts val="0"/>
                        </a:spcAft>
                        <a:buNone/>
                      </a:pPr>
                      <a:r>
                        <a:rPr lang="en"/>
                        <a:t>4.885 </a:t>
                      </a:r>
                      <a:endParaRPr/>
                    </a:p>
                  </a:txBody>
                  <a:tcPr marT="91425" marB="91425" marR="91425" marL="91425"/>
                </a:tc>
                <a:tc>
                  <a:txBody>
                    <a:bodyPr>
                      <a:noAutofit/>
                    </a:bodyPr>
                    <a:lstStyle/>
                    <a:p>
                      <a:pPr indent="0" lvl="0" marL="0" algn="ctr">
                        <a:spcBef>
                          <a:spcPts val="0"/>
                        </a:spcBef>
                        <a:spcAft>
                          <a:spcPts val="0"/>
                        </a:spcAft>
                        <a:buNone/>
                      </a:pPr>
                      <a:r>
                        <a:rPr lang="en"/>
                        <a:t>5.428 </a:t>
                      </a:r>
                      <a:endParaRPr/>
                    </a:p>
                  </a:txBody>
                  <a:tcPr marT="91425" marB="91425" marR="91425" marL="91425"/>
                </a:tc>
                <a:tc>
                  <a:txBody>
                    <a:bodyPr>
                      <a:noAutofit/>
                    </a:bodyPr>
                    <a:lstStyle/>
                    <a:p>
                      <a:pPr indent="0" lvl="0" marL="0" algn="ctr">
                        <a:spcBef>
                          <a:spcPts val="0"/>
                        </a:spcBef>
                        <a:spcAft>
                          <a:spcPts val="0"/>
                        </a:spcAft>
                        <a:buNone/>
                      </a:pPr>
                      <a:r>
                        <a:rPr lang="en"/>
                        <a:t>5.504 </a:t>
                      </a:r>
                      <a:endParaRPr/>
                    </a:p>
                  </a:txBody>
                  <a:tcPr marT="91425" marB="91425" marR="91425" marL="91425"/>
                </a:tc>
                <a:tc>
                  <a:txBody>
                    <a:bodyPr>
                      <a:noAutofit/>
                    </a:bodyPr>
                    <a:lstStyle/>
                    <a:p>
                      <a:pPr indent="0" lvl="0" marL="0" algn="ctr">
                        <a:spcBef>
                          <a:spcPts val="0"/>
                        </a:spcBef>
                        <a:spcAft>
                          <a:spcPts val="0"/>
                        </a:spcAft>
                        <a:buNone/>
                      </a:pPr>
                      <a:r>
                        <a:rPr lang="en"/>
                        <a:t>87%</a:t>
                      </a:r>
                      <a:endParaRPr/>
                    </a:p>
                  </a:txBody>
                  <a:tcPr marT="91425" marB="91425" marR="91425" marL="91425"/>
                </a:tc>
              </a:tr>
              <a:tr h="369550">
                <a:tc>
                  <a:txBody>
                    <a:bodyPr>
                      <a:noAutofit/>
                    </a:bodyPr>
                    <a:lstStyle/>
                    <a:p>
                      <a:pPr indent="0" lvl="0" marL="0">
                        <a:spcBef>
                          <a:spcPts val="0"/>
                        </a:spcBef>
                        <a:spcAft>
                          <a:spcPts val="0"/>
                        </a:spcAft>
                        <a:buNone/>
                      </a:pPr>
                      <a:r>
                        <a:rPr lang="en"/>
                        <a:t>English → French</a:t>
                      </a:r>
                      <a:endParaRPr/>
                    </a:p>
                  </a:txBody>
                  <a:tcPr marT="91425" marB="91425" marR="91425" marL="91425"/>
                </a:tc>
                <a:tc>
                  <a:txBody>
                    <a:bodyPr>
                      <a:noAutofit/>
                    </a:bodyPr>
                    <a:lstStyle/>
                    <a:p>
                      <a:pPr indent="0" lvl="0" marL="0" algn="ctr">
                        <a:spcBef>
                          <a:spcPts val="0"/>
                        </a:spcBef>
                        <a:spcAft>
                          <a:spcPts val="0"/>
                        </a:spcAft>
                        <a:buNone/>
                      </a:pPr>
                      <a:r>
                        <a:rPr lang="en"/>
                        <a:t>4.932</a:t>
                      </a:r>
                      <a:endParaRPr/>
                    </a:p>
                  </a:txBody>
                  <a:tcPr marT="91425" marB="91425" marR="91425" marL="91425"/>
                </a:tc>
                <a:tc>
                  <a:txBody>
                    <a:bodyPr>
                      <a:noAutofit/>
                    </a:bodyPr>
                    <a:lstStyle/>
                    <a:p>
                      <a:pPr indent="0" lvl="0" marL="0" algn="ctr">
                        <a:spcBef>
                          <a:spcPts val="0"/>
                        </a:spcBef>
                        <a:spcAft>
                          <a:spcPts val="0"/>
                        </a:spcAft>
                        <a:buNone/>
                      </a:pPr>
                      <a:r>
                        <a:rPr lang="en"/>
                        <a:t>5.295</a:t>
                      </a:r>
                      <a:endParaRPr/>
                    </a:p>
                  </a:txBody>
                  <a:tcPr marT="91425" marB="91425" marR="91425" marL="91425"/>
                </a:tc>
                <a:tc>
                  <a:txBody>
                    <a:bodyPr>
                      <a:noAutofit/>
                    </a:bodyPr>
                    <a:lstStyle/>
                    <a:p>
                      <a:pPr indent="0" lvl="0" marL="0" algn="ctr">
                        <a:spcBef>
                          <a:spcPts val="0"/>
                        </a:spcBef>
                        <a:spcAft>
                          <a:spcPts val="0"/>
                        </a:spcAft>
                        <a:buNone/>
                      </a:pPr>
                      <a:r>
                        <a:rPr lang="en"/>
                        <a:t>5.496</a:t>
                      </a:r>
                      <a:endParaRPr/>
                    </a:p>
                  </a:txBody>
                  <a:tcPr marT="91425" marB="91425" marR="91425" marL="91425"/>
                </a:tc>
                <a:tc>
                  <a:txBody>
                    <a:bodyPr>
                      <a:noAutofit/>
                    </a:bodyPr>
                    <a:lstStyle/>
                    <a:p>
                      <a:pPr indent="0" lvl="0" marL="0" algn="ctr">
                        <a:spcBef>
                          <a:spcPts val="0"/>
                        </a:spcBef>
                        <a:spcAft>
                          <a:spcPts val="0"/>
                        </a:spcAft>
                        <a:buNone/>
                      </a:pPr>
                      <a:r>
                        <a:rPr lang="en"/>
                        <a:t>64%</a:t>
                      </a:r>
                      <a:endParaRPr/>
                    </a:p>
                  </a:txBody>
                  <a:tcPr marT="91425" marB="91425" marR="91425" marL="91425"/>
                </a:tc>
              </a:tr>
              <a:tr h="369550">
                <a:tc>
                  <a:txBody>
                    <a:bodyPr>
                      <a:noAutofit/>
                    </a:bodyPr>
                    <a:lstStyle/>
                    <a:p>
                      <a:pPr indent="0" lvl="0" marL="0">
                        <a:spcBef>
                          <a:spcPts val="0"/>
                        </a:spcBef>
                        <a:spcAft>
                          <a:spcPts val="0"/>
                        </a:spcAft>
                        <a:buNone/>
                      </a:pPr>
                      <a:r>
                        <a:rPr lang="en"/>
                        <a:t>English → Chinese </a:t>
                      </a:r>
                      <a:endParaRPr/>
                    </a:p>
                  </a:txBody>
                  <a:tcPr marT="91425" marB="91425" marR="91425" marL="91425"/>
                </a:tc>
                <a:tc>
                  <a:txBody>
                    <a:bodyPr>
                      <a:noAutofit/>
                    </a:bodyPr>
                    <a:lstStyle/>
                    <a:p>
                      <a:pPr indent="0" lvl="0" marL="0" algn="ctr">
                        <a:spcBef>
                          <a:spcPts val="0"/>
                        </a:spcBef>
                        <a:spcAft>
                          <a:spcPts val="0"/>
                        </a:spcAft>
                        <a:buNone/>
                      </a:pPr>
                      <a:r>
                        <a:rPr lang="en"/>
                        <a:t>4.035</a:t>
                      </a:r>
                      <a:endParaRPr/>
                    </a:p>
                  </a:txBody>
                  <a:tcPr marT="91425" marB="91425" marR="91425" marL="91425"/>
                </a:tc>
                <a:tc>
                  <a:txBody>
                    <a:bodyPr>
                      <a:noAutofit/>
                    </a:bodyPr>
                    <a:lstStyle/>
                    <a:p>
                      <a:pPr indent="0" lvl="0" marL="0" algn="ctr">
                        <a:spcBef>
                          <a:spcPts val="0"/>
                        </a:spcBef>
                        <a:spcAft>
                          <a:spcPts val="0"/>
                        </a:spcAft>
                        <a:buNone/>
                      </a:pPr>
                      <a:r>
                        <a:rPr lang="en"/>
                        <a:t>4.594</a:t>
                      </a:r>
                      <a:endParaRPr/>
                    </a:p>
                  </a:txBody>
                  <a:tcPr marT="91425" marB="91425" marR="91425" marL="91425"/>
                </a:tc>
                <a:tc>
                  <a:txBody>
                    <a:bodyPr>
                      <a:noAutofit/>
                    </a:bodyPr>
                    <a:lstStyle/>
                    <a:p>
                      <a:pPr indent="0" lvl="0" marL="0" algn="ctr">
                        <a:spcBef>
                          <a:spcPts val="0"/>
                        </a:spcBef>
                        <a:spcAft>
                          <a:spcPts val="0"/>
                        </a:spcAft>
                        <a:buNone/>
                      </a:pPr>
                      <a:r>
                        <a:rPr lang="en"/>
                        <a:t>4.987</a:t>
                      </a:r>
                      <a:endParaRPr/>
                    </a:p>
                  </a:txBody>
                  <a:tcPr marT="91425" marB="91425" marR="91425" marL="91425"/>
                </a:tc>
                <a:tc>
                  <a:txBody>
                    <a:bodyPr>
                      <a:noAutofit/>
                    </a:bodyPr>
                    <a:lstStyle/>
                    <a:p>
                      <a:pPr indent="0" lvl="0" marL="0" algn="ctr">
                        <a:spcBef>
                          <a:spcPts val="0"/>
                        </a:spcBef>
                        <a:spcAft>
                          <a:spcPts val="0"/>
                        </a:spcAft>
                        <a:buNone/>
                      </a:pPr>
                      <a:r>
                        <a:rPr lang="en"/>
                        <a:t>58%</a:t>
                      </a:r>
                      <a:endParaRPr/>
                    </a:p>
                  </a:txBody>
                  <a:tcPr marT="91425" marB="91425" marR="91425" marL="91425"/>
                </a:tc>
              </a:tr>
              <a:tr h="369550">
                <a:tc>
                  <a:txBody>
                    <a:bodyPr>
                      <a:noAutofit/>
                    </a:bodyPr>
                    <a:lstStyle/>
                    <a:p>
                      <a:pPr indent="0" lvl="0" marL="0">
                        <a:spcBef>
                          <a:spcPts val="0"/>
                        </a:spcBef>
                        <a:spcAft>
                          <a:spcPts val="0"/>
                        </a:spcAft>
                        <a:buNone/>
                      </a:pPr>
                      <a:r>
                        <a:rPr lang="en"/>
                        <a:t>Spanish → English </a:t>
                      </a:r>
                      <a:endParaRPr/>
                    </a:p>
                  </a:txBody>
                  <a:tcPr marT="91425" marB="91425" marR="91425" marL="91425"/>
                </a:tc>
                <a:tc>
                  <a:txBody>
                    <a:bodyPr>
                      <a:noAutofit/>
                    </a:bodyPr>
                    <a:lstStyle/>
                    <a:p>
                      <a:pPr indent="0" lvl="0" marL="0" algn="ctr">
                        <a:spcBef>
                          <a:spcPts val="0"/>
                        </a:spcBef>
                        <a:spcAft>
                          <a:spcPts val="0"/>
                        </a:spcAft>
                        <a:buNone/>
                      </a:pPr>
                      <a:r>
                        <a:rPr lang="en"/>
                        <a:t>4.872</a:t>
                      </a:r>
                      <a:endParaRPr/>
                    </a:p>
                  </a:txBody>
                  <a:tcPr marT="91425" marB="91425" marR="91425" marL="91425"/>
                </a:tc>
                <a:tc>
                  <a:txBody>
                    <a:bodyPr>
                      <a:noAutofit/>
                    </a:bodyPr>
                    <a:lstStyle/>
                    <a:p>
                      <a:pPr indent="0" lvl="0" marL="0" algn="ctr">
                        <a:spcBef>
                          <a:spcPts val="0"/>
                        </a:spcBef>
                        <a:spcAft>
                          <a:spcPts val="0"/>
                        </a:spcAft>
                        <a:buNone/>
                      </a:pPr>
                      <a:r>
                        <a:rPr lang="en"/>
                        <a:t>5.187</a:t>
                      </a:r>
                      <a:endParaRPr/>
                    </a:p>
                  </a:txBody>
                  <a:tcPr marT="91425" marB="91425" marR="91425" marL="91425"/>
                </a:tc>
                <a:tc>
                  <a:txBody>
                    <a:bodyPr>
                      <a:noAutofit/>
                    </a:bodyPr>
                    <a:lstStyle/>
                    <a:p>
                      <a:pPr indent="0" lvl="0" marL="0" algn="ctr">
                        <a:spcBef>
                          <a:spcPts val="0"/>
                        </a:spcBef>
                        <a:spcAft>
                          <a:spcPts val="0"/>
                        </a:spcAft>
                        <a:buNone/>
                      </a:pPr>
                      <a:r>
                        <a:rPr lang="en"/>
                        <a:t>5.372</a:t>
                      </a:r>
                      <a:endParaRPr/>
                    </a:p>
                  </a:txBody>
                  <a:tcPr marT="91425" marB="91425" marR="91425" marL="91425"/>
                </a:tc>
                <a:tc>
                  <a:txBody>
                    <a:bodyPr>
                      <a:noAutofit/>
                    </a:bodyPr>
                    <a:lstStyle/>
                    <a:p>
                      <a:pPr indent="0" lvl="0" marL="0" algn="ctr">
                        <a:spcBef>
                          <a:spcPts val="0"/>
                        </a:spcBef>
                        <a:spcAft>
                          <a:spcPts val="0"/>
                        </a:spcAft>
                        <a:buNone/>
                      </a:pPr>
                      <a:r>
                        <a:rPr lang="en"/>
                        <a:t>63%</a:t>
                      </a:r>
                      <a:endParaRPr/>
                    </a:p>
                  </a:txBody>
                  <a:tcPr marT="91425" marB="91425" marR="91425" marL="91425"/>
                </a:tc>
              </a:tr>
              <a:tr h="369550">
                <a:tc>
                  <a:txBody>
                    <a:bodyPr>
                      <a:noAutofit/>
                    </a:bodyPr>
                    <a:lstStyle/>
                    <a:p>
                      <a:pPr indent="0" lvl="0" marL="0">
                        <a:spcBef>
                          <a:spcPts val="0"/>
                        </a:spcBef>
                        <a:spcAft>
                          <a:spcPts val="0"/>
                        </a:spcAft>
                        <a:buNone/>
                      </a:pPr>
                      <a:r>
                        <a:rPr lang="en"/>
                        <a:t>French → English </a:t>
                      </a:r>
                      <a:endParaRPr/>
                    </a:p>
                  </a:txBody>
                  <a:tcPr marT="91425" marB="91425" marR="91425" marL="91425"/>
                </a:tc>
                <a:tc>
                  <a:txBody>
                    <a:bodyPr>
                      <a:noAutofit/>
                    </a:bodyPr>
                    <a:lstStyle/>
                    <a:p>
                      <a:pPr indent="0" lvl="0" marL="0" algn="ctr">
                        <a:spcBef>
                          <a:spcPts val="0"/>
                        </a:spcBef>
                        <a:spcAft>
                          <a:spcPts val="0"/>
                        </a:spcAft>
                        <a:buNone/>
                      </a:pPr>
                      <a:r>
                        <a:rPr lang="en"/>
                        <a:t>5.046</a:t>
                      </a:r>
                      <a:endParaRPr/>
                    </a:p>
                  </a:txBody>
                  <a:tcPr marT="91425" marB="91425" marR="91425" marL="91425"/>
                </a:tc>
                <a:tc>
                  <a:txBody>
                    <a:bodyPr>
                      <a:noAutofit/>
                    </a:bodyPr>
                    <a:lstStyle/>
                    <a:p>
                      <a:pPr indent="0" lvl="0" marL="0" algn="ctr">
                        <a:spcBef>
                          <a:spcPts val="0"/>
                        </a:spcBef>
                        <a:spcAft>
                          <a:spcPts val="0"/>
                        </a:spcAft>
                        <a:buNone/>
                      </a:pPr>
                      <a:r>
                        <a:rPr lang="en"/>
                        <a:t>5.343</a:t>
                      </a:r>
                      <a:endParaRPr/>
                    </a:p>
                  </a:txBody>
                  <a:tcPr marT="91425" marB="91425" marR="91425" marL="91425"/>
                </a:tc>
                <a:tc>
                  <a:txBody>
                    <a:bodyPr>
                      <a:noAutofit/>
                    </a:bodyPr>
                    <a:lstStyle/>
                    <a:p>
                      <a:pPr indent="0" lvl="0" marL="0" algn="ctr">
                        <a:spcBef>
                          <a:spcPts val="0"/>
                        </a:spcBef>
                        <a:spcAft>
                          <a:spcPts val="0"/>
                        </a:spcAft>
                        <a:buNone/>
                      </a:pPr>
                      <a:r>
                        <a:rPr lang="en"/>
                        <a:t>5.404</a:t>
                      </a:r>
                      <a:endParaRPr/>
                    </a:p>
                  </a:txBody>
                  <a:tcPr marT="91425" marB="91425" marR="91425" marL="91425"/>
                </a:tc>
                <a:tc>
                  <a:txBody>
                    <a:bodyPr>
                      <a:noAutofit/>
                    </a:bodyPr>
                    <a:lstStyle/>
                    <a:p>
                      <a:pPr indent="0" lvl="0" marL="0" algn="ctr">
                        <a:spcBef>
                          <a:spcPts val="0"/>
                        </a:spcBef>
                        <a:spcAft>
                          <a:spcPts val="0"/>
                        </a:spcAft>
                        <a:buNone/>
                      </a:pPr>
                      <a:r>
                        <a:rPr lang="en"/>
                        <a:t>83%</a:t>
                      </a:r>
                      <a:endParaRPr/>
                    </a:p>
                  </a:txBody>
                  <a:tcPr marT="91425" marB="91425" marR="91425" marL="91425"/>
                </a:tc>
              </a:tr>
              <a:tr h="396300">
                <a:tc>
                  <a:txBody>
                    <a:bodyPr>
                      <a:noAutofit/>
                    </a:bodyPr>
                    <a:lstStyle/>
                    <a:p>
                      <a:pPr indent="0" lvl="0" marL="0">
                        <a:spcBef>
                          <a:spcPts val="0"/>
                        </a:spcBef>
                        <a:spcAft>
                          <a:spcPts val="0"/>
                        </a:spcAft>
                        <a:buNone/>
                      </a:pPr>
                      <a:r>
                        <a:rPr lang="en"/>
                        <a:t>Chinese → English </a:t>
                      </a:r>
                      <a:endParaRPr/>
                    </a:p>
                  </a:txBody>
                  <a:tcPr marT="91425" marB="91425" marR="91425" marL="91425"/>
                </a:tc>
                <a:tc>
                  <a:txBody>
                    <a:bodyPr>
                      <a:noAutofit/>
                    </a:bodyPr>
                    <a:lstStyle/>
                    <a:p>
                      <a:pPr indent="0" lvl="0" marL="0" algn="ctr">
                        <a:spcBef>
                          <a:spcPts val="0"/>
                        </a:spcBef>
                        <a:spcAft>
                          <a:spcPts val="0"/>
                        </a:spcAft>
                        <a:buNone/>
                      </a:pPr>
                      <a:r>
                        <a:rPr lang="en"/>
                        <a:t>3.694</a:t>
                      </a:r>
                      <a:endParaRPr/>
                    </a:p>
                  </a:txBody>
                  <a:tcPr marT="91425" marB="91425" marR="91425" marL="91425"/>
                </a:tc>
                <a:tc>
                  <a:txBody>
                    <a:bodyPr>
                      <a:noAutofit/>
                    </a:bodyPr>
                    <a:lstStyle/>
                    <a:p>
                      <a:pPr indent="0" lvl="0" marL="0" algn="ctr">
                        <a:spcBef>
                          <a:spcPts val="0"/>
                        </a:spcBef>
                        <a:spcAft>
                          <a:spcPts val="0"/>
                        </a:spcAft>
                        <a:buNone/>
                      </a:pPr>
                      <a:r>
                        <a:rPr lang="en"/>
                        <a:t>4.263</a:t>
                      </a:r>
                      <a:endParaRPr/>
                    </a:p>
                  </a:txBody>
                  <a:tcPr marT="91425" marB="91425" marR="91425" marL="91425"/>
                </a:tc>
                <a:tc>
                  <a:txBody>
                    <a:bodyPr>
                      <a:noAutofit/>
                    </a:bodyPr>
                    <a:lstStyle/>
                    <a:p>
                      <a:pPr indent="0" lvl="0" marL="0" algn="ctr">
                        <a:spcBef>
                          <a:spcPts val="0"/>
                        </a:spcBef>
                        <a:spcAft>
                          <a:spcPts val="0"/>
                        </a:spcAft>
                        <a:buNone/>
                      </a:pPr>
                      <a:r>
                        <a:rPr lang="en"/>
                        <a:t>4.636 </a:t>
                      </a:r>
                      <a:endParaRPr/>
                    </a:p>
                  </a:txBody>
                  <a:tcPr marT="91425" marB="91425" marR="91425" marL="91425"/>
                </a:tc>
                <a:tc>
                  <a:txBody>
                    <a:bodyPr>
                      <a:noAutofit/>
                    </a:bodyPr>
                    <a:lstStyle/>
                    <a:p>
                      <a:pPr indent="0" lvl="0" marL="0" algn="ctr">
                        <a:spcBef>
                          <a:spcPts val="0"/>
                        </a:spcBef>
                        <a:spcAft>
                          <a:spcPts val="0"/>
                        </a:spcAft>
                        <a:buNone/>
                      </a:pPr>
                      <a:r>
                        <a:rPr lang="en"/>
                        <a:t>60%</a:t>
                      </a:r>
                      <a:endParaRPr/>
                    </a:p>
                  </a:txBody>
                  <a:tcPr marT="91425" marB="91425" marR="91425" marL="91425"/>
                </a:tc>
              </a:tr>
            </a:tbl>
          </a:graphicData>
        </a:graphic>
      </p:graphicFrame>
      <p:sp>
        <p:nvSpPr>
          <p:cNvPr id="271" name="Shape 271"/>
          <p:cNvSpPr txBox="1"/>
          <p:nvPr/>
        </p:nvSpPr>
        <p:spPr>
          <a:xfrm>
            <a:off x="341100" y="1817700"/>
            <a:ext cx="8776800" cy="316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chemeClr val="dk1"/>
                </a:solidFill>
              </a:rPr>
              <a:t>Google Translate production data, median score by human evaluation on the scale 0-6.	       [Wu et al., ‘16]</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Shape 27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That was 2016. Now.</a:t>
            </a:r>
            <a:endParaRPr/>
          </a:p>
          <a:p>
            <a:pPr indent="0" lvl="0" marL="0" marR="0" rtl="0" algn="ctr">
              <a:lnSpc>
                <a:spcPct val="100000"/>
              </a:lnSpc>
              <a:spcBef>
                <a:spcPts val="2700"/>
              </a:spcBef>
              <a:spcAft>
                <a:spcPts val="0"/>
              </a:spcAft>
              <a:buClr>
                <a:srgbClr val="000000"/>
              </a:buClr>
              <a:buFont typeface="Helvetica Neue Light"/>
              <a:buNone/>
            </a:pPr>
            <a:r>
              <a:rPr lang="en"/>
              <a:t>How to generate almost anything?</a:t>
            </a:r>
            <a:endParaRPr/>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Shape 281"/>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Good long sequence model:</a:t>
            </a:r>
            <a:endParaRPr sz="2800"/>
          </a:p>
        </p:txBody>
      </p:sp>
      <p:sp>
        <p:nvSpPr>
          <p:cNvPr id="282" name="Shape 282"/>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336550" lvl="0" marL="457200" marR="0" rtl="0" algn="l">
              <a:lnSpc>
                <a:spcPct val="150000"/>
              </a:lnSpc>
              <a:spcBef>
                <a:spcPts val="0"/>
              </a:spcBef>
              <a:spcAft>
                <a:spcPts val="0"/>
              </a:spcAft>
              <a:buSzPts val="1700"/>
              <a:buChar char="●"/>
            </a:pPr>
            <a:r>
              <a:rPr lang="en"/>
              <a:t>Has global structure and local structure </a:t>
            </a:r>
            <a:r>
              <a:rPr lang="en">
                <a:solidFill>
                  <a:srgbClr val="434343"/>
                </a:solidFill>
              </a:rPr>
              <a:t>(e.g., music)</a:t>
            </a:r>
            <a:endParaRPr>
              <a:solidFill>
                <a:srgbClr val="434343"/>
              </a:solidFill>
            </a:endParaRPr>
          </a:p>
          <a:p>
            <a:pPr indent="-336550" lvl="0" marL="457200" rtl="0">
              <a:lnSpc>
                <a:spcPct val="150000"/>
              </a:lnSpc>
              <a:spcBef>
                <a:spcPts val="0"/>
              </a:spcBef>
              <a:spcAft>
                <a:spcPts val="0"/>
              </a:spcAft>
              <a:buSzPts val="1700"/>
              <a:buChar char="●"/>
            </a:pPr>
            <a:r>
              <a:rPr lang="en">
                <a:solidFill>
                  <a:schemeClr val="dk1"/>
                </a:solidFill>
              </a:rPr>
              <a:t>Powerful enough for complex functions </a:t>
            </a:r>
            <a:r>
              <a:rPr lang="en">
                <a:solidFill>
                  <a:srgbClr val="434343"/>
                </a:solidFill>
              </a:rPr>
              <a:t>(e.g., &lt;fr&gt;&lt;en&gt;...)</a:t>
            </a:r>
            <a:endParaRPr>
              <a:solidFill>
                <a:srgbClr val="434343"/>
              </a:solidFill>
            </a:endParaRPr>
          </a:p>
          <a:p>
            <a:pPr indent="-336550" lvl="0" marL="457200" marR="0" rtl="0" algn="l">
              <a:lnSpc>
                <a:spcPct val="150000"/>
              </a:lnSpc>
              <a:spcBef>
                <a:spcPts val="0"/>
              </a:spcBef>
              <a:spcAft>
                <a:spcPts val="0"/>
              </a:spcAft>
              <a:buSzPts val="1700"/>
              <a:buChar char="●"/>
            </a:pPr>
            <a:r>
              <a:rPr lang="en"/>
              <a:t>Captures long-range dependencies </a:t>
            </a:r>
            <a:r>
              <a:rPr lang="en">
                <a:solidFill>
                  <a:srgbClr val="434343"/>
                </a:solidFill>
              </a:rPr>
              <a:t>(e.g., reuse a name)</a:t>
            </a:r>
            <a:endParaRPr>
              <a:solidFill>
                <a:srgbClr val="434343"/>
              </a:solidFill>
            </a:endParaRPr>
          </a:p>
          <a:p>
            <a:pPr indent="-336550" lvl="0" marL="457200" marR="0" rtl="0" algn="l">
              <a:lnSpc>
                <a:spcPct val="150000"/>
              </a:lnSpc>
              <a:spcBef>
                <a:spcPts val="0"/>
              </a:spcBef>
              <a:spcAft>
                <a:spcPts val="0"/>
              </a:spcAft>
              <a:buSzPts val="1700"/>
              <a:buChar char="●"/>
            </a:pPr>
            <a:r>
              <a:rPr lang="en"/>
              <a:t>Remembers rare occurrences </a:t>
            </a:r>
            <a:r>
              <a:rPr lang="en">
                <a:solidFill>
                  <a:srgbClr val="434343"/>
                </a:solidFill>
              </a:rPr>
              <a:t>(e.g., one-shot learning)</a:t>
            </a:r>
            <a:endParaRPr/>
          </a:p>
          <a:p>
            <a:pPr indent="-336550" lvl="0" marL="457200" marR="0" rtl="0" algn="l">
              <a:lnSpc>
                <a:spcPct val="150000"/>
              </a:lnSpc>
              <a:spcBef>
                <a:spcPts val="0"/>
              </a:spcBef>
              <a:spcAft>
                <a:spcPts val="0"/>
              </a:spcAft>
              <a:buSzPts val="1700"/>
              <a:buChar char="●"/>
            </a:pPr>
            <a:r>
              <a:rPr lang="en"/>
              <a:t>Correlates across modalities </a:t>
            </a:r>
            <a:r>
              <a:rPr lang="en">
                <a:solidFill>
                  <a:srgbClr val="434343"/>
                </a:solidFill>
              </a:rPr>
              <a:t>(e.g., image+text together)</a:t>
            </a:r>
            <a:endParaRPr>
              <a:solidFill>
                <a:srgbClr val="434343"/>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What does a good long sequence model bring?</a:t>
            </a:r>
            <a:endParaRPr sz="2800"/>
          </a:p>
        </p:txBody>
      </p:sp>
      <p:sp>
        <p:nvSpPr>
          <p:cNvPr id="288" name="Shape 288"/>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336550" lvl="0" marL="457200" marR="0" rtl="0" algn="l">
              <a:lnSpc>
                <a:spcPct val="150000"/>
              </a:lnSpc>
              <a:spcBef>
                <a:spcPts val="0"/>
              </a:spcBef>
              <a:spcAft>
                <a:spcPts val="0"/>
              </a:spcAft>
              <a:buSzPts val="1700"/>
              <a:buChar char="●"/>
            </a:pPr>
            <a:r>
              <a:rPr lang="en">
                <a:solidFill>
                  <a:srgbClr val="38761D"/>
                </a:solidFill>
              </a:rPr>
              <a:t>Text</a:t>
            </a:r>
            <a:r>
              <a:rPr lang="en"/>
              <a:t>: a story-teller, translator if conditioned.</a:t>
            </a:r>
            <a:endParaRPr>
              <a:solidFill>
                <a:srgbClr val="434343"/>
              </a:solidFill>
            </a:endParaRPr>
          </a:p>
          <a:p>
            <a:pPr indent="-336550" lvl="0" marL="457200" rtl="0">
              <a:lnSpc>
                <a:spcPct val="150000"/>
              </a:lnSpc>
              <a:spcBef>
                <a:spcPts val="0"/>
              </a:spcBef>
              <a:spcAft>
                <a:spcPts val="0"/>
              </a:spcAft>
              <a:buSzPts val="1700"/>
              <a:buChar char="●"/>
            </a:pPr>
            <a:r>
              <a:rPr lang="en">
                <a:solidFill>
                  <a:srgbClr val="38761D"/>
                </a:solidFill>
              </a:rPr>
              <a:t>Image</a:t>
            </a:r>
            <a:r>
              <a:rPr lang="en">
                <a:solidFill>
                  <a:schemeClr val="dk1"/>
                </a:solidFill>
              </a:rPr>
              <a:t>: a painter, drawing tool if conditioned.</a:t>
            </a:r>
            <a:endParaRPr>
              <a:solidFill>
                <a:srgbClr val="434343"/>
              </a:solidFill>
            </a:endParaRPr>
          </a:p>
          <a:p>
            <a:pPr indent="-336550" lvl="0" marL="457200" marR="0" rtl="0" algn="l">
              <a:lnSpc>
                <a:spcPct val="150000"/>
              </a:lnSpc>
              <a:spcBef>
                <a:spcPts val="0"/>
              </a:spcBef>
              <a:spcAft>
                <a:spcPts val="0"/>
              </a:spcAft>
              <a:buSzPts val="1700"/>
              <a:buChar char="●"/>
            </a:pPr>
            <a:r>
              <a:rPr lang="en">
                <a:solidFill>
                  <a:srgbClr val="38761D"/>
                </a:solidFill>
              </a:rPr>
              <a:t>Music</a:t>
            </a:r>
            <a:r>
              <a:rPr lang="en"/>
              <a:t>: a composer, companion if conditioned.</a:t>
            </a:r>
            <a:endParaRPr>
              <a:solidFill>
                <a:srgbClr val="434343"/>
              </a:solidFill>
            </a:endParaRPr>
          </a:p>
          <a:p>
            <a:pPr indent="-336550" lvl="0" marL="457200" marR="0" rtl="0" algn="l">
              <a:lnSpc>
                <a:spcPct val="150000"/>
              </a:lnSpc>
              <a:spcBef>
                <a:spcPts val="0"/>
              </a:spcBef>
              <a:spcAft>
                <a:spcPts val="0"/>
              </a:spcAft>
              <a:buSzPts val="1700"/>
              <a:buChar char="●"/>
            </a:pPr>
            <a:r>
              <a:rPr lang="en">
                <a:solidFill>
                  <a:srgbClr val="38761D"/>
                </a:solidFill>
              </a:rPr>
              <a:t>Games</a:t>
            </a:r>
            <a:r>
              <a:rPr lang="en"/>
              <a:t>: a simulator, possibly changing RL techniques.</a:t>
            </a:r>
            <a:endParaRPr/>
          </a:p>
          <a:p>
            <a:pPr indent="-336550" lvl="0" marL="457200" marR="0" rtl="0" algn="l">
              <a:lnSpc>
                <a:spcPct val="150000"/>
              </a:lnSpc>
              <a:spcBef>
                <a:spcPts val="0"/>
              </a:spcBef>
              <a:spcAft>
                <a:spcPts val="0"/>
              </a:spcAft>
              <a:buSzPts val="1700"/>
              <a:buChar char="●"/>
            </a:pPr>
            <a:r>
              <a:rPr lang="en">
                <a:solidFill>
                  <a:srgbClr val="38761D"/>
                </a:solidFill>
              </a:rPr>
              <a:t>Video</a:t>
            </a:r>
            <a:r>
              <a:rPr lang="en"/>
              <a:t>: a world model, or a fake news tool?</a:t>
            </a:r>
            <a:endParaRPr>
              <a:solidFill>
                <a:srgbClr val="434343"/>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Shape 293"/>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How</a:t>
            </a:r>
            <a:endParaRPr/>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Shape 298"/>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Text</a:t>
            </a:r>
            <a:endParaRPr/>
          </a:p>
          <a:p>
            <a:pPr indent="0" lvl="0" marL="0" marR="0" rtl="0" algn="ctr">
              <a:lnSpc>
                <a:spcPct val="100000"/>
              </a:lnSpc>
              <a:spcBef>
                <a:spcPts val="2700"/>
              </a:spcBef>
              <a:spcAft>
                <a:spcPts val="0"/>
              </a:spcAft>
              <a:buClr>
                <a:srgbClr val="000000"/>
              </a:buClr>
              <a:buFont typeface="Helvetica Neue Light"/>
              <a:buNone/>
            </a:pPr>
            <a:r>
              <a:rPr lang="en" sz="1800"/>
              <a:t>(</a:t>
            </a:r>
            <a:r>
              <a:rPr i="1" lang="en" sz="1800"/>
              <a:t>Attention is All You Need</a:t>
            </a:r>
            <a:r>
              <a:rPr lang="en" sz="1800"/>
              <a:t>)</a:t>
            </a:r>
            <a:endParaRPr sz="1800"/>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Shape 303"/>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b="0" i="0" lang="en" sz="2800" u="none" cap="none" strike="noStrike">
                <a:solidFill>
                  <a:srgbClr val="000000"/>
                </a:solidFill>
                <a:latin typeface="Helvetica Neue Light"/>
                <a:ea typeface="Helvetica Neue Light"/>
                <a:cs typeface="Helvetica Neue Light"/>
                <a:sym typeface="Helvetica Neue Light"/>
              </a:rPr>
              <a:t>RNNs Everywhere</a:t>
            </a:r>
            <a:endParaRPr sz="2800"/>
          </a:p>
        </p:txBody>
      </p:sp>
      <p:sp>
        <p:nvSpPr>
          <p:cNvPr id="304" name="Shape 304"/>
          <p:cNvSpPr txBox="1"/>
          <p:nvPr>
            <p:ph idx="1" type="body"/>
          </p:nvPr>
        </p:nvSpPr>
        <p:spPr>
          <a:xfrm>
            <a:off x="669727" y="763339"/>
            <a:ext cx="7804500" cy="3315000"/>
          </a:xfrm>
          <a:prstGeom prst="rect">
            <a:avLst/>
          </a:prstGeom>
          <a:noFill/>
          <a:ln>
            <a:noFill/>
          </a:ln>
        </p:spPr>
        <p:txBody>
          <a:bodyPr anchorCtr="0" anchor="t" bIns="32750" lIns="32750" spcFirstLastPara="1" rIns="32750" wrap="square" tIns="32750">
            <a:noAutofit/>
          </a:bodyPr>
          <a:lstStyle/>
          <a:p>
            <a:pPr indent="0" lvl="0" marL="0" marR="0" rtl="0" algn="l">
              <a:lnSpc>
                <a:spcPct val="100000"/>
              </a:lnSpc>
              <a:spcBef>
                <a:spcPts val="2700"/>
              </a:spcBef>
              <a:spcAft>
                <a:spcPts val="0"/>
              </a:spcAft>
              <a:buClr>
                <a:srgbClr val="000000"/>
              </a:buClr>
              <a:buFont typeface="Helvetica Neue Light"/>
              <a:buNone/>
            </a:pPr>
            <a:r>
              <a:rPr i="1" lang="en"/>
              <a:t>Sequence to Sequence Learning with Neural Networks</a:t>
            </a:r>
            <a:endParaRPr i="1"/>
          </a:p>
          <a:p>
            <a:pPr indent="0" lvl="0" marL="0" marR="0" rtl="0" algn="l">
              <a:lnSpc>
                <a:spcPct val="100000"/>
              </a:lnSpc>
              <a:spcBef>
                <a:spcPts val="2700"/>
              </a:spcBef>
              <a:spcAft>
                <a:spcPts val="0"/>
              </a:spcAft>
              <a:buClr>
                <a:srgbClr val="000000"/>
              </a:buClr>
              <a:buFont typeface="Helvetica Neue Light"/>
              <a:buNone/>
            </a:pPr>
            <a:r>
              <a:t/>
            </a:r>
            <a:endParaRPr i="1"/>
          </a:p>
        </p:txBody>
      </p:sp>
      <p:pic>
        <p:nvPicPr>
          <p:cNvPr id="305" name="Shape 305"/>
          <p:cNvPicPr preferRelativeResize="0"/>
          <p:nvPr/>
        </p:nvPicPr>
        <p:blipFill>
          <a:blip r:embed="rId3">
            <a:alphaModFix/>
          </a:blip>
          <a:stretch>
            <a:fillRect/>
          </a:stretch>
        </p:blipFill>
        <p:spPr>
          <a:xfrm>
            <a:off x="1312400" y="1551526"/>
            <a:ext cx="6358276" cy="3234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Shape 199"/>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Why? Some context.</a:t>
            </a:r>
            <a:endParaRPr/>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Shape 310"/>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Auto-Regressive </a:t>
            </a:r>
            <a:r>
              <a:rPr b="0" i="0" lang="en" sz="2800" u="none" cap="none" strike="noStrike">
                <a:solidFill>
                  <a:srgbClr val="000000"/>
                </a:solidFill>
                <a:latin typeface="Helvetica Neue Light"/>
                <a:ea typeface="Helvetica Neue Light"/>
                <a:cs typeface="Helvetica Neue Light"/>
                <a:sym typeface="Helvetica Neue Light"/>
              </a:rPr>
              <a:t>CNNs</a:t>
            </a:r>
            <a:endParaRPr sz="2800"/>
          </a:p>
        </p:txBody>
      </p:sp>
      <p:sp>
        <p:nvSpPr>
          <p:cNvPr id="311" name="Shape 311"/>
          <p:cNvSpPr txBox="1"/>
          <p:nvPr>
            <p:ph idx="1" type="body"/>
          </p:nvPr>
        </p:nvSpPr>
        <p:spPr>
          <a:xfrm>
            <a:off x="669725" y="1372943"/>
            <a:ext cx="7804500" cy="961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None/>
            </a:pPr>
            <a:r>
              <a:rPr b="1" lang="en">
                <a:latin typeface="Helvetica Neue"/>
                <a:ea typeface="Helvetica Neue"/>
                <a:cs typeface="Helvetica Neue"/>
                <a:sym typeface="Helvetica Neue"/>
              </a:rPr>
              <a:t>WaveNet and ByteNet</a:t>
            </a:r>
            <a:endParaRPr b="1" sz="900">
              <a:latin typeface="Helvetica Neue"/>
              <a:ea typeface="Helvetica Neue"/>
              <a:cs typeface="Helvetica Neue"/>
              <a:sym typeface="Helvetica Neue"/>
            </a:endParaRPr>
          </a:p>
          <a:p>
            <a:pPr indent="0" lvl="0" marL="0" marR="0" rtl="0" algn="l">
              <a:lnSpc>
                <a:spcPct val="100000"/>
              </a:lnSpc>
              <a:spcBef>
                <a:spcPts val="2700"/>
              </a:spcBef>
              <a:spcAft>
                <a:spcPts val="0"/>
              </a:spcAft>
              <a:buClr>
                <a:srgbClr val="000000"/>
              </a:buClr>
              <a:buFont typeface="Helvetica Neue"/>
              <a:buNone/>
            </a:pPr>
            <a:r>
              <a:t/>
            </a:r>
            <a:endParaRPr b="1" sz="900"/>
          </a:p>
        </p:txBody>
      </p:sp>
      <p:pic>
        <p:nvPicPr>
          <p:cNvPr descr="wavenet.gif" id="312" name="Shape 312"/>
          <p:cNvPicPr preferRelativeResize="0"/>
          <p:nvPr/>
        </p:nvPicPr>
        <p:blipFill>
          <a:blip r:embed="rId3">
            <a:alphaModFix/>
          </a:blip>
          <a:stretch>
            <a:fillRect/>
          </a:stretch>
        </p:blipFill>
        <p:spPr>
          <a:xfrm>
            <a:off x="669725" y="2080950"/>
            <a:ext cx="4309700" cy="1980950"/>
          </a:xfrm>
          <a:prstGeom prst="rect">
            <a:avLst/>
          </a:prstGeom>
          <a:noFill/>
          <a:ln>
            <a:noFill/>
          </a:ln>
        </p:spPr>
      </p:pic>
      <p:pic>
        <p:nvPicPr>
          <p:cNvPr descr="bytenet.jpg" id="313" name="Shape 313"/>
          <p:cNvPicPr preferRelativeResize="0"/>
          <p:nvPr/>
        </p:nvPicPr>
        <p:blipFill>
          <a:blip r:embed="rId4">
            <a:alphaModFix/>
          </a:blip>
          <a:stretch>
            <a:fillRect/>
          </a:stretch>
        </p:blipFill>
        <p:spPr>
          <a:xfrm>
            <a:off x="5087150" y="1644522"/>
            <a:ext cx="3688850" cy="2853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Shape 3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Attention</a:t>
            </a:r>
            <a:endParaRPr>
              <a:latin typeface="Helvetica Neue Light"/>
              <a:ea typeface="Helvetica Neue Light"/>
              <a:cs typeface="Helvetica Neue Light"/>
              <a:sym typeface="Helvetica Neue Light"/>
            </a:endParaRPr>
          </a:p>
        </p:txBody>
      </p:sp>
      <p:sp>
        <p:nvSpPr>
          <p:cNvPr id="319" name="Shape 319"/>
          <p:cNvSpPr/>
          <p:nvPr/>
        </p:nvSpPr>
        <p:spPr>
          <a:xfrm>
            <a:off x="93937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0" name="Shape 320"/>
          <p:cNvSpPr/>
          <p:nvPr/>
        </p:nvSpPr>
        <p:spPr>
          <a:xfrm>
            <a:off x="137815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1" name="Shape 321"/>
          <p:cNvSpPr/>
          <p:nvPr/>
        </p:nvSpPr>
        <p:spPr>
          <a:xfrm>
            <a:off x="181692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2" name="Shape 322"/>
          <p:cNvSpPr/>
          <p:nvPr/>
        </p:nvSpPr>
        <p:spPr>
          <a:xfrm>
            <a:off x="225570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3" name="Shape 323"/>
          <p:cNvSpPr/>
          <p:nvPr/>
        </p:nvSpPr>
        <p:spPr>
          <a:xfrm>
            <a:off x="269447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4" name="Shape 324"/>
          <p:cNvSpPr/>
          <p:nvPr/>
        </p:nvSpPr>
        <p:spPr>
          <a:xfrm>
            <a:off x="313325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5" name="Shape 325"/>
          <p:cNvSpPr/>
          <p:nvPr/>
        </p:nvSpPr>
        <p:spPr>
          <a:xfrm>
            <a:off x="357202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6" name="Shape 326"/>
          <p:cNvSpPr/>
          <p:nvPr/>
        </p:nvSpPr>
        <p:spPr>
          <a:xfrm>
            <a:off x="93937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7" name="Shape 327"/>
          <p:cNvSpPr/>
          <p:nvPr/>
        </p:nvSpPr>
        <p:spPr>
          <a:xfrm>
            <a:off x="137815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8" name="Shape 328"/>
          <p:cNvSpPr/>
          <p:nvPr/>
        </p:nvSpPr>
        <p:spPr>
          <a:xfrm>
            <a:off x="181692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9" name="Shape 329"/>
          <p:cNvSpPr/>
          <p:nvPr/>
        </p:nvSpPr>
        <p:spPr>
          <a:xfrm>
            <a:off x="225570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0" name="Shape 330"/>
          <p:cNvSpPr/>
          <p:nvPr/>
        </p:nvSpPr>
        <p:spPr>
          <a:xfrm>
            <a:off x="269447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1" name="Shape 331"/>
          <p:cNvSpPr/>
          <p:nvPr/>
        </p:nvSpPr>
        <p:spPr>
          <a:xfrm>
            <a:off x="313325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2" name="Shape 332"/>
          <p:cNvSpPr/>
          <p:nvPr/>
        </p:nvSpPr>
        <p:spPr>
          <a:xfrm>
            <a:off x="357202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33" name="Shape 333"/>
          <p:cNvCxnSpPr/>
          <p:nvPr/>
        </p:nvCxnSpPr>
        <p:spPr>
          <a:xfrm flipH="1" rot="10800000">
            <a:off x="1862675" y="2768425"/>
            <a:ext cx="438900" cy="363000"/>
          </a:xfrm>
          <a:prstGeom prst="straightConnector1">
            <a:avLst/>
          </a:prstGeom>
          <a:noFill/>
          <a:ln cap="flat" cmpd="sng" w="28575">
            <a:solidFill>
              <a:srgbClr val="FF0000"/>
            </a:solidFill>
            <a:prstDash val="solid"/>
            <a:round/>
            <a:headEnd len="med" w="med" type="none"/>
            <a:tailEnd len="med" w="med" type="triangle"/>
          </a:ln>
        </p:spPr>
      </p:cxnSp>
      <p:cxnSp>
        <p:nvCxnSpPr>
          <p:cNvPr id="334" name="Shape 334"/>
          <p:cNvCxnSpPr/>
          <p:nvPr/>
        </p:nvCxnSpPr>
        <p:spPr>
          <a:xfrm rot="10800000">
            <a:off x="2301450" y="2768475"/>
            <a:ext cx="0" cy="363000"/>
          </a:xfrm>
          <a:prstGeom prst="straightConnector1">
            <a:avLst/>
          </a:prstGeom>
          <a:noFill/>
          <a:ln cap="flat" cmpd="sng" w="28575">
            <a:solidFill>
              <a:srgbClr val="00FF00"/>
            </a:solidFill>
            <a:prstDash val="solid"/>
            <a:round/>
            <a:headEnd len="med" w="med" type="none"/>
            <a:tailEnd len="med" w="med" type="triangle"/>
          </a:ln>
        </p:spPr>
      </p:cxnSp>
      <p:cxnSp>
        <p:nvCxnSpPr>
          <p:cNvPr id="335" name="Shape 335"/>
          <p:cNvCxnSpPr/>
          <p:nvPr/>
        </p:nvCxnSpPr>
        <p:spPr>
          <a:xfrm rot="10800000">
            <a:off x="2301325" y="2768425"/>
            <a:ext cx="438900" cy="363000"/>
          </a:xfrm>
          <a:prstGeom prst="straightConnector1">
            <a:avLst/>
          </a:prstGeom>
          <a:noFill/>
          <a:ln cap="flat" cmpd="sng" w="28575">
            <a:solidFill>
              <a:srgbClr val="0000FF"/>
            </a:solidFill>
            <a:prstDash val="solid"/>
            <a:round/>
            <a:headEnd len="med" w="med" type="none"/>
            <a:tailEnd len="med" w="med" type="triangle"/>
          </a:ln>
        </p:spPr>
      </p:cxnSp>
      <p:sp>
        <p:nvSpPr>
          <p:cNvPr id="336" name="Shape 336"/>
          <p:cNvSpPr txBox="1"/>
          <p:nvPr/>
        </p:nvSpPr>
        <p:spPr>
          <a:xfrm>
            <a:off x="882225" y="17796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Convolution</a:t>
            </a:r>
            <a:endParaRPr sz="3000">
              <a:latin typeface="Helvetica Neue Light"/>
              <a:ea typeface="Helvetica Neue Light"/>
              <a:cs typeface="Helvetica Neue Light"/>
              <a:sym typeface="Helvetica Neue Light"/>
            </a:endParaRPr>
          </a:p>
        </p:txBody>
      </p:sp>
      <p:cxnSp>
        <p:nvCxnSpPr>
          <p:cNvPr id="337" name="Shape 337"/>
          <p:cNvCxnSpPr>
            <a:endCxn id="329" idx="4"/>
          </p:cNvCxnSpPr>
          <p:nvPr/>
        </p:nvCxnSpPr>
        <p:spPr>
          <a:xfrm flipH="1" rot="10800000">
            <a:off x="1423950" y="2768425"/>
            <a:ext cx="877500" cy="363000"/>
          </a:xfrm>
          <a:prstGeom prst="straightConnector1">
            <a:avLst/>
          </a:prstGeom>
          <a:noFill/>
          <a:ln cap="flat" cmpd="sng" w="28575">
            <a:solidFill>
              <a:srgbClr val="9900FF"/>
            </a:solidFill>
            <a:prstDash val="solid"/>
            <a:round/>
            <a:headEnd len="med" w="med" type="none"/>
            <a:tailEnd len="med" w="med" type="triangle"/>
          </a:ln>
        </p:spPr>
      </p:cxnSp>
      <p:cxnSp>
        <p:nvCxnSpPr>
          <p:cNvPr id="338" name="Shape 338"/>
          <p:cNvCxnSpPr>
            <a:endCxn id="329" idx="4"/>
          </p:cNvCxnSpPr>
          <p:nvPr/>
        </p:nvCxnSpPr>
        <p:spPr>
          <a:xfrm rot="10800000">
            <a:off x="2301450" y="2768425"/>
            <a:ext cx="877500" cy="363000"/>
          </a:xfrm>
          <a:prstGeom prst="straightConnector1">
            <a:avLst/>
          </a:prstGeom>
          <a:noFill/>
          <a:ln cap="flat" cmpd="sng" w="28575">
            <a:solidFill>
              <a:srgbClr val="F1C232"/>
            </a:solidFill>
            <a:prstDash val="solid"/>
            <a:round/>
            <a:headEnd len="med" w="med" type="none"/>
            <a:tailEnd len="med" w="med" type="triangle"/>
          </a:ln>
        </p:spPr>
      </p:cxnSp>
      <p:sp>
        <p:nvSpPr>
          <p:cNvPr id="339" name="Shape 339"/>
          <p:cNvSpPr/>
          <p:nvPr/>
        </p:nvSpPr>
        <p:spPr>
          <a:xfrm>
            <a:off x="506680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0" name="Shape 340"/>
          <p:cNvSpPr/>
          <p:nvPr/>
        </p:nvSpPr>
        <p:spPr>
          <a:xfrm>
            <a:off x="550557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1" name="Shape 341"/>
          <p:cNvSpPr/>
          <p:nvPr/>
        </p:nvSpPr>
        <p:spPr>
          <a:xfrm>
            <a:off x="594435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2" name="Shape 342"/>
          <p:cNvSpPr/>
          <p:nvPr/>
        </p:nvSpPr>
        <p:spPr>
          <a:xfrm>
            <a:off x="638312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3" name="Shape 343"/>
          <p:cNvSpPr/>
          <p:nvPr/>
        </p:nvSpPr>
        <p:spPr>
          <a:xfrm>
            <a:off x="682190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4" name="Shape 344"/>
          <p:cNvSpPr/>
          <p:nvPr/>
        </p:nvSpPr>
        <p:spPr>
          <a:xfrm>
            <a:off x="7260675"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5" name="Shape 345"/>
          <p:cNvSpPr/>
          <p:nvPr/>
        </p:nvSpPr>
        <p:spPr>
          <a:xfrm>
            <a:off x="7699450" y="31313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6" name="Shape 346"/>
          <p:cNvSpPr/>
          <p:nvPr/>
        </p:nvSpPr>
        <p:spPr>
          <a:xfrm>
            <a:off x="506680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7" name="Shape 347"/>
          <p:cNvSpPr/>
          <p:nvPr/>
        </p:nvSpPr>
        <p:spPr>
          <a:xfrm>
            <a:off x="550557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8" name="Shape 348"/>
          <p:cNvSpPr/>
          <p:nvPr/>
        </p:nvSpPr>
        <p:spPr>
          <a:xfrm>
            <a:off x="594435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9" name="Shape 349"/>
          <p:cNvSpPr/>
          <p:nvPr/>
        </p:nvSpPr>
        <p:spPr>
          <a:xfrm>
            <a:off x="638312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0" name="Shape 350"/>
          <p:cNvSpPr/>
          <p:nvPr/>
        </p:nvSpPr>
        <p:spPr>
          <a:xfrm>
            <a:off x="682190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1" name="Shape 351"/>
          <p:cNvSpPr/>
          <p:nvPr/>
        </p:nvSpPr>
        <p:spPr>
          <a:xfrm>
            <a:off x="7260675"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2" name="Shape 352"/>
          <p:cNvSpPr/>
          <p:nvPr/>
        </p:nvSpPr>
        <p:spPr>
          <a:xfrm>
            <a:off x="7699450" y="26766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53" name="Shape 353"/>
          <p:cNvCxnSpPr/>
          <p:nvPr/>
        </p:nvCxnSpPr>
        <p:spPr>
          <a:xfrm flipH="1" rot="10800000">
            <a:off x="5990100" y="2768425"/>
            <a:ext cx="438900" cy="363000"/>
          </a:xfrm>
          <a:prstGeom prst="straightConnector1">
            <a:avLst/>
          </a:prstGeom>
          <a:noFill/>
          <a:ln cap="flat" cmpd="sng" w="28575">
            <a:solidFill>
              <a:srgbClr val="666666"/>
            </a:solidFill>
            <a:prstDash val="solid"/>
            <a:round/>
            <a:headEnd len="med" w="med" type="none"/>
            <a:tailEnd len="med" w="med" type="triangle"/>
          </a:ln>
        </p:spPr>
      </p:cxnSp>
      <p:cxnSp>
        <p:nvCxnSpPr>
          <p:cNvPr id="354" name="Shape 354"/>
          <p:cNvCxnSpPr/>
          <p:nvPr/>
        </p:nvCxnSpPr>
        <p:spPr>
          <a:xfrm rot="10800000">
            <a:off x="6428875" y="2768475"/>
            <a:ext cx="0" cy="363000"/>
          </a:xfrm>
          <a:prstGeom prst="straightConnector1">
            <a:avLst/>
          </a:prstGeom>
          <a:noFill/>
          <a:ln cap="flat" cmpd="sng" w="28575">
            <a:solidFill>
              <a:srgbClr val="B7B7B7"/>
            </a:solidFill>
            <a:prstDash val="solid"/>
            <a:round/>
            <a:headEnd len="med" w="med" type="none"/>
            <a:tailEnd len="med" w="med" type="triangle"/>
          </a:ln>
        </p:spPr>
      </p:cxnSp>
      <p:cxnSp>
        <p:nvCxnSpPr>
          <p:cNvPr id="355" name="Shape 355"/>
          <p:cNvCxnSpPr/>
          <p:nvPr/>
        </p:nvCxnSpPr>
        <p:spPr>
          <a:xfrm rot="10800000">
            <a:off x="6428750" y="2768425"/>
            <a:ext cx="438900" cy="363000"/>
          </a:xfrm>
          <a:prstGeom prst="straightConnector1">
            <a:avLst/>
          </a:prstGeom>
          <a:noFill/>
          <a:ln cap="flat" cmpd="sng" w="28575">
            <a:solidFill>
              <a:srgbClr val="F3F3F3"/>
            </a:solidFill>
            <a:prstDash val="solid"/>
            <a:round/>
            <a:headEnd len="med" w="med" type="none"/>
            <a:tailEnd len="med" w="med" type="triangle"/>
          </a:ln>
        </p:spPr>
      </p:cxnSp>
      <p:sp>
        <p:nvSpPr>
          <p:cNvPr id="356" name="Shape 356"/>
          <p:cNvSpPr txBox="1"/>
          <p:nvPr/>
        </p:nvSpPr>
        <p:spPr>
          <a:xfrm>
            <a:off x="5009650" y="17796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Attention</a:t>
            </a:r>
            <a:endParaRPr sz="3000">
              <a:latin typeface="Helvetica Neue Light"/>
              <a:ea typeface="Helvetica Neue Light"/>
              <a:cs typeface="Helvetica Neue Light"/>
              <a:sym typeface="Helvetica Neue Light"/>
            </a:endParaRPr>
          </a:p>
        </p:txBody>
      </p:sp>
      <p:cxnSp>
        <p:nvCxnSpPr>
          <p:cNvPr id="357" name="Shape 357"/>
          <p:cNvCxnSpPr>
            <a:endCxn id="349" idx="4"/>
          </p:cNvCxnSpPr>
          <p:nvPr/>
        </p:nvCxnSpPr>
        <p:spPr>
          <a:xfrm flipH="1" rot="10800000">
            <a:off x="5551375" y="2768425"/>
            <a:ext cx="877500" cy="363000"/>
          </a:xfrm>
          <a:prstGeom prst="straightConnector1">
            <a:avLst/>
          </a:prstGeom>
          <a:noFill/>
          <a:ln cap="flat" cmpd="sng" w="28575">
            <a:solidFill>
              <a:srgbClr val="F3F3F3"/>
            </a:solidFill>
            <a:prstDash val="solid"/>
            <a:round/>
            <a:headEnd len="med" w="med" type="none"/>
            <a:tailEnd len="med" w="med" type="triangle"/>
          </a:ln>
        </p:spPr>
      </p:cxnSp>
      <p:cxnSp>
        <p:nvCxnSpPr>
          <p:cNvPr id="358" name="Shape 358"/>
          <p:cNvCxnSpPr>
            <a:endCxn id="349" idx="4"/>
          </p:cNvCxnSpPr>
          <p:nvPr/>
        </p:nvCxnSpPr>
        <p:spPr>
          <a:xfrm rot="10800000">
            <a:off x="6428875" y="2768425"/>
            <a:ext cx="877500" cy="363000"/>
          </a:xfrm>
          <a:prstGeom prst="straightConnector1">
            <a:avLst/>
          </a:prstGeom>
          <a:noFill/>
          <a:ln cap="flat" cmpd="sng" w="28575">
            <a:solidFill>
              <a:srgbClr val="434343"/>
            </a:solidFill>
            <a:prstDash val="solid"/>
            <a:round/>
            <a:headEnd len="med" w="med" type="none"/>
            <a:tailEnd len="med" w="med" type="triangle"/>
          </a:ln>
        </p:spPr>
      </p:cxnSp>
      <p:cxnSp>
        <p:nvCxnSpPr>
          <p:cNvPr id="359" name="Shape 359"/>
          <p:cNvCxnSpPr>
            <a:endCxn id="349" idx="4"/>
          </p:cNvCxnSpPr>
          <p:nvPr/>
        </p:nvCxnSpPr>
        <p:spPr>
          <a:xfrm rot="10800000">
            <a:off x="6428875" y="2768425"/>
            <a:ext cx="1316400" cy="363000"/>
          </a:xfrm>
          <a:prstGeom prst="straightConnector1">
            <a:avLst/>
          </a:prstGeom>
          <a:noFill/>
          <a:ln cap="flat" cmpd="sng" w="28575">
            <a:solidFill>
              <a:srgbClr val="EFEFEF"/>
            </a:solidFill>
            <a:prstDash val="solid"/>
            <a:round/>
            <a:headEnd len="med" w="med" type="none"/>
            <a:tailEnd len="med" w="med" type="triangle"/>
          </a:ln>
        </p:spPr>
      </p:cxnSp>
      <p:cxnSp>
        <p:nvCxnSpPr>
          <p:cNvPr id="360" name="Shape 360"/>
          <p:cNvCxnSpPr>
            <a:endCxn id="349" idx="4"/>
          </p:cNvCxnSpPr>
          <p:nvPr/>
        </p:nvCxnSpPr>
        <p:spPr>
          <a:xfrm flipH="1" rot="10800000">
            <a:off x="5112475" y="2768425"/>
            <a:ext cx="1316400" cy="363000"/>
          </a:xfrm>
          <a:prstGeom prst="straightConnector1">
            <a:avLst/>
          </a:prstGeom>
          <a:noFill/>
          <a:ln cap="flat" cmpd="sng" w="28575">
            <a:solidFill>
              <a:srgbClr val="B7B7B7"/>
            </a:solidFill>
            <a:prstDash val="solid"/>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Shape 365"/>
          <p:cNvSpPr txBox="1"/>
          <p:nvPr>
            <p:ph type="title"/>
          </p:nvPr>
        </p:nvSpPr>
        <p:spPr>
          <a:xfrm>
            <a:off x="311700" y="444649"/>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Dot-Product Attention</a:t>
            </a:r>
            <a:endParaRPr>
              <a:latin typeface="Helvetica Neue Light"/>
              <a:ea typeface="Helvetica Neue Light"/>
              <a:cs typeface="Helvetica Neue Light"/>
              <a:sym typeface="Helvetica Neue Light"/>
            </a:endParaRPr>
          </a:p>
        </p:txBody>
      </p:sp>
      <p:graphicFrame>
        <p:nvGraphicFramePr>
          <p:cNvPr id="366" name="Shape 366"/>
          <p:cNvGraphicFramePr/>
          <p:nvPr/>
        </p:nvGraphicFramePr>
        <p:xfrm>
          <a:off x="1876000" y="1983150"/>
          <a:ext cx="3000000" cy="3000000"/>
        </p:xfrm>
        <a:graphic>
          <a:graphicData uri="http://schemas.openxmlformats.org/drawingml/2006/table">
            <a:tbl>
              <a:tblPr>
                <a:noFill/>
                <a:tableStyleId>{2FBB8610-5FBB-4333-8685-B9E99C4784C2}</a:tableStyleId>
              </a:tblPr>
              <a:tblGrid>
                <a:gridCol w="909950"/>
                <a:gridCol w="933775"/>
              </a:tblGrid>
              <a:tr h="381000">
                <a:tc>
                  <a:txBody>
                    <a:bodyPr>
                      <a:noAutofit/>
                    </a:bodyPr>
                    <a:lstStyle/>
                    <a:p>
                      <a:pPr indent="0" lvl="0" marL="0" rtl="0" algn="ctr">
                        <a:spcBef>
                          <a:spcPts val="0"/>
                        </a:spcBef>
                        <a:spcAft>
                          <a:spcPts val="0"/>
                        </a:spcAft>
                        <a:buNone/>
                      </a:pPr>
                      <a:r>
                        <a:rPr lang="en"/>
                        <a:t>k</a:t>
                      </a:r>
                      <a:r>
                        <a:rPr baseline="-25000" lang="en"/>
                        <a:t>0</a:t>
                      </a:r>
                      <a:endParaRPr baseline="-25000"/>
                    </a:p>
                  </a:txBody>
                  <a:tcPr marT="91425" marB="91425" marR="91425" marL="91425">
                    <a:lnL cap="flat" cmpd="sng" w="38100">
                      <a:solidFill>
                        <a:srgbClr val="000000"/>
                      </a:solidFill>
                      <a:prstDash val="solid"/>
                      <a:round/>
                      <a:headEnd len="sm" w="sm" type="none"/>
                      <a:tailEnd len="sm" w="sm" type="none"/>
                    </a:lnL>
                    <a:lnT cap="flat" cmpd="sng" w="38100">
                      <a:solidFill>
                        <a:srgbClr val="000000"/>
                      </a:solidFill>
                      <a:prstDash val="solid"/>
                      <a:round/>
                      <a:headEnd len="sm" w="sm" type="none"/>
                      <a:tailEnd len="sm" w="sm" type="none"/>
                    </a:lnT>
                    <a:solidFill>
                      <a:srgbClr val="D8D8D8"/>
                    </a:solidFill>
                  </a:tcPr>
                </a:tc>
                <a:tc>
                  <a:txBody>
                    <a:bodyPr>
                      <a:noAutofit/>
                    </a:bodyPr>
                    <a:lstStyle/>
                    <a:p>
                      <a:pPr indent="0" lvl="0" marL="0" rtl="0" algn="ctr">
                        <a:spcBef>
                          <a:spcPts val="0"/>
                        </a:spcBef>
                        <a:spcAft>
                          <a:spcPts val="0"/>
                        </a:spcAft>
                        <a:buClr>
                          <a:schemeClr val="dk1"/>
                        </a:buClr>
                        <a:buSzPts val="1100"/>
                        <a:buFont typeface="Arial"/>
                        <a:buNone/>
                      </a:pPr>
                      <a:r>
                        <a:rPr lang="en">
                          <a:solidFill>
                            <a:schemeClr val="dk1"/>
                          </a:solidFill>
                        </a:rPr>
                        <a:t>v</a:t>
                      </a:r>
                      <a:r>
                        <a:rPr baseline="-25000" lang="en">
                          <a:solidFill>
                            <a:schemeClr val="dk1"/>
                          </a:solidFill>
                        </a:rPr>
                        <a:t>0</a:t>
                      </a:r>
                      <a:endParaRPr/>
                    </a:p>
                  </a:txBody>
                  <a:tcPr marT="91425" marB="91425" marR="91425" marL="91425">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solidFill>
                      <a:srgbClr val="D8D8D8"/>
                    </a:solidFill>
                  </a:tcPr>
                </a:tc>
              </a:tr>
              <a:tr h="381000">
                <a:tc>
                  <a:txBody>
                    <a:bodyPr>
                      <a:noAutofit/>
                    </a:bodyPr>
                    <a:lstStyle/>
                    <a:p>
                      <a:pPr indent="0" lvl="0" marL="0" rtl="0" algn="ctr">
                        <a:spcBef>
                          <a:spcPts val="0"/>
                        </a:spcBef>
                        <a:spcAft>
                          <a:spcPts val="0"/>
                        </a:spcAft>
                        <a:buNone/>
                      </a:pPr>
                      <a:r>
                        <a:rPr lang="en">
                          <a:solidFill>
                            <a:schemeClr val="dk1"/>
                          </a:solidFill>
                        </a:rPr>
                        <a:t>k</a:t>
                      </a:r>
                      <a:r>
                        <a:rPr baseline="-25000" lang="en">
                          <a:solidFill>
                            <a:schemeClr val="dk1"/>
                          </a:solidFill>
                        </a:rPr>
                        <a:t>1</a:t>
                      </a:r>
                      <a:endParaRPr/>
                    </a:p>
                  </a:txBody>
                  <a:tcPr marT="91425" marB="91425" marR="91425" marL="91425">
                    <a:lnL cap="flat" cmpd="sng" w="38100">
                      <a:solidFill>
                        <a:srgbClr val="000000"/>
                      </a:solidFill>
                      <a:prstDash val="solid"/>
                      <a:round/>
                      <a:headEnd len="sm" w="sm" type="none"/>
                      <a:tailEnd len="sm" w="sm" type="none"/>
                    </a:lnL>
                    <a:solidFill>
                      <a:srgbClr val="D8D8D8"/>
                    </a:solidFill>
                  </a:tcPr>
                </a:tc>
                <a:tc>
                  <a:txBody>
                    <a:bodyPr>
                      <a:noAutofit/>
                    </a:bodyPr>
                    <a:lstStyle/>
                    <a:p>
                      <a:pPr indent="0" lvl="0" marL="0" rtl="0" algn="ctr">
                        <a:spcBef>
                          <a:spcPts val="0"/>
                        </a:spcBef>
                        <a:spcAft>
                          <a:spcPts val="0"/>
                        </a:spcAft>
                        <a:buClr>
                          <a:schemeClr val="dk1"/>
                        </a:buClr>
                        <a:buSzPts val="1100"/>
                        <a:buFont typeface="Arial"/>
                        <a:buNone/>
                      </a:pPr>
                      <a:r>
                        <a:rPr lang="en">
                          <a:solidFill>
                            <a:schemeClr val="dk1"/>
                          </a:solidFill>
                        </a:rPr>
                        <a:t>v</a:t>
                      </a:r>
                      <a:r>
                        <a:rPr baseline="-25000" lang="en">
                          <a:solidFill>
                            <a:schemeClr val="dk1"/>
                          </a:solidFill>
                        </a:rPr>
                        <a:t>1</a:t>
                      </a:r>
                      <a:endParaRPr/>
                    </a:p>
                  </a:txBody>
                  <a:tcPr marT="91425" marB="91425" marR="91425" marL="91425">
                    <a:lnR cap="flat" cmpd="sng" w="38100">
                      <a:solidFill>
                        <a:srgbClr val="000000"/>
                      </a:solidFill>
                      <a:prstDash val="solid"/>
                      <a:round/>
                      <a:headEnd len="sm" w="sm" type="none"/>
                      <a:tailEnd len="sm" w="sm" type="none"/>
                    </a:lnR>
                    <a:solidFill>
                      <a:srgbClr val="D8D8D8"/>
                    </a:solidFill>
                  </a:tcPr>
                </a:tc>
              </a:tr>
              <a:tr h="381000">
                <a:tc>
                  <a:txBody>
                    <a:bodyPr>
                      <a:noAutofit/>
                    </a:bodyPr>
                    <a:lstStyle/>
                    <a:p>
                      <a:pPr indent="0" lvl="0" marL="0" rtl="0" algn="ctr">
                        <a:spcBef>
                          <a:spcPts val="0"/>
                        </a:spcBef>
                        <a:spcAft>
                          <a:spcPts val="0"/>
                        </a:spcAft>
                        <a:buClr>
                          <a:schemeClr val="dk1"/>
                        </a:buClr>
                        <a:buSzPts val="1100"/>
                        <a:buFont typeface="Arial"/>
                        <a:buNone/>
                      </a:pPr>
                      <a:r>
                        <a:rPr lang="en">
                          <a:solidFill>
                            <a:schemeClr val="dk1"/>
                          </a:solidFill>
                        </a:rPr>
                        <a:t>k</a:t>
                      </a:r>
                      <a:r>
                        <a:rPr baseline="-25000" lang="en">
                          <a:solidFill>
                            <a:schemeClr val="dk1"/>
                          </a:solidFill>
                        </a:rPr>
                        <a:t>2</a:t>
                      </a:r>
                      <a:endParaRPr/>
                    </a:p>
                  </a:txBody>
                  <a:tcPr marT="91425" marB="91425" marR="91425" marL="91425">
                    <a:lnL cap="flat" cmpd="sng" w="38100">
                      <a:solidFill>
                        <a:srgbClr val="000000"/>
                      </a:solidFill>
                      <a:prstDash val="solid"/>
                      <a:round/>
                      <a:headEnd len="sm" w="sm" type="none"/>
                      <a:tailEnd len="sm" w="sm" type="none"/>
                    </a:lnL>
                    <a:lnB cap="flat" cmpd="sng" w="38100">
                      <a:solidFill>
                        <a:srgbClr val="000000"/>
                      </a:solidFill>
                      <a:prstDash val="solid"/>
                      <a:round/>
                      <a:headEnd len="sm" w="sm" type="none"/>
                      <a:tailEnd len="sm" w="sm" type="none"/>
                    </a:lnB>
                    <a:solidFill>
                      <a:srgbClr val="D8D8D8"/>
                    </a:solidFill>
                  </a:tcPr>
                </a:tc>
                <a:tc>
                  <a:txBody>
                    <a:bodyPr>
                      <a:noAutofit/>
                    </a:bodyPr>
                    <a:lstStyle/>
                    <a:p>
                      <a:pPr indent="0" lvl="0" marL="0" rtl="0" algn="ctr">
                        <a:spcBef>
                          <a:spcPts val="0"/>
                        </a:spcBef>
                        <a:spcAft>
                          <a:spcPts val="0"/>
                        </a:spcAft>
                        <a:buClr>
                          <a:schemeClr val="dk1"/>
                        </a:buClr>
                        <a:buSzPts val="1100"/>
                        <a:buFont typeface="Arial"/>
                        <a:buNone/>
                      </a:pPr>
                      <a:r>
                        <a:rPr lang="en">
                          <a:solidFill>
                            <a:schemeClr val="dk1"/>
                          </a:solidFill>
                        </a:rPr>
                        <a:t>v</a:t>
                      </a:r>
                      <a:r>
                        <a:rPr baseline="-25000" lang="en">
                          <a:solidFill>
                            <a:schemeClr val="dk1"/>
                          </a:solidFill>
                        </a:rPr>
                        <a:t>2</a:t>
                      </a:r>
                      <a:endParaRPr/>
                    </a:p>
                  </a:txBody>
                  <a:tcPr marT="91425" marB="91425" marR="91425" marL="91425">
                    <a:lnR cap="flat" cmpd="sng" w="38100">
                      <a:solidFill>
                        <a:srgbClr val="000000"/>
                      </a:solidFill>
                      <a:prstDash val="solid"/>
                      <a:round/>
                      <a:headEnd len="sm" w="sm" type="none"/>
                      <a:tailEnd len="sm" w="sm" type="none"/>
                    </a:lnR>
                    <a:lnB cap="flat" cmpd="sng" w="38100">
                      <a:solidFill>
                        <a:srgbClr val="000000"/>
                      </a:solidFill>
                      <a:prstDash val="solid"/>
                      <a:round/>
                      <a:headEnd len="sm" w="sm" type="none"/>
                      <a:tailEnd len="sm" w="sm" type="none"/>
                    </a:lnB>
                    <a:solidFill>
                      <a:srgbClr val="D8D8D8"/>
                    </a:solidFill>
                  </a:tcPr>
                </a:tc>
              </a:tr>
            </a:tbl>
          </a:graphicData>
        </a:graphic>
      </p:graphicFrame>
      <p:graphicFrame>
        <p:nvGraphicFramePr>
          <p:cNvPr id="367" name="Shape 367"/>
          <p:cNvGraphicFramePr/>
          <p:nvPr/>
        </p:nvGraphicFramePr>
        <p:xfrm>
          <a:off x="402625" y="4007925"/>
          <a:ext cx="3000000" cy="3000000"/>
        </p:xfrm>
        <a:graphic>
          <a:graphicData uri="http://schemas.openxmlformats.org/drawingml/2006/table">
            <a:tbl>
              <a:tblPr>
                <a:noFill/>
                <a:tableStyleId>{2FBB8610-5FBB-4333-8685-B9E99C4784C2}</a:tableStyleId>
              </a:tblPr>
              <a:tblGrid>
                <a:gridCol w="491125"/>
                <a:gridCol w="491125"/>
                <a:gridCol w="491125"/>
              </a:tblGrid>
              <a:tr h="396200">
                <a:tc>
                  <a:txBody>
                    <a:bodyPr>
                      <a:noAutofit/>
                    </a:bodyPr>
                    <a:lstStyle/>
                    <a:p>
                      <a:pPr indent="0" lvl="0" marL="0">
                        <a:spcBef>
                          <a:spcPts val="0"/>
                        </a:spcBef>
                        <a:spcAft>
                          <a:spcPts val="0"/>
                        </a:spcAft>
                        <a:buNone/>
                      </a:pPr>
                      <a:r>
                        <a:t/>
                      </a:r>
                      <a:endParaRPr/>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c>
                  <a:txBody>
                    <a:bodyPr>
                      <a:noAutofit/>
                    </a:bodyPr>
                    <a:lstStyle/>
                    <a:p>
                      <a:pPr indent="0" lvl="0" marL="0">
                        <a:spcBef>
                          <a:spcPts val="0"/>
                        </a:spcBef>
                        <a:spcAft>
                          <a:spcPts val="0"/>
                        </a:spcAft>
                        <a:buNone/>
                      </a:pPr>
                      <a:r>
                        <a:t/>
                      </a:r>
                      <a:endParaRPr/>
                    </a:p>
                  </a:txBody>
                  <a:tcPr marT="91425" marB="91425" marR="91425" marL="91425"/>
                </a:tc>
              </a:tr>
            </a:tbl>
          </a:graphicData>
        </a:graphic>
      </p:graphicFrame>
      <p:cxnSp>
        <p:nvCxnSpPr>
          <p:cNvPr id="368" name="Shape 368"/>
          <p:cNvCxnSpPr/>
          <p:nvPr/>
        </p:nvCxnSpPr>
        <p:spPr>
          <a:xfrm flipH="1" rot="10800000">
            <a:off x="661325" y="2168575"/>
            <a:ext cx="1214400" cy="1821300"/>
          </a:xfrm>
          <a:prstGeom prst="straightConnector1">
            <a:avLst/>
          </a:prstGeom>
          <a:noFill/>
          <a:ln cap="flat" cmpd="sng" w="9525">
            <a:solidFill>
              <a:schemeClr val="dk2"/>
            </a:solidFill>
            <a:prstDash val="solid"/>
            <a:round/>
            <a:headEnd len="med" w="med" type="none"/>
            <a:tailEnd len="med" w="med" type="triangle"/>
          </a:ln>
        </p:spPr>
      </p:cxnSp>
      <p:cxnSp>
        <p:nvCxnSpPr>
          <p:cNvPr id="369" name="Shape 369"/>
          <p:cNvCxnSpPr/>
          <p:nvPr/>
        </p:nvCxnSpPr>
        <p:spPr>
          <a:xfrm flipH="1" rot="10800000">
            <a:off x="1145575" y="2582875"/>
            <a:ext cx="721800" cy="1409100"/>
          </a:xfrm>
          <a:prstGeom prst="straightConnector1">
            <a:avLst/>
          </a:prstGeom>
          <a:noFill/>
          <a:ln cap="flat" cmpd="sng" w="9525">
            <a:solidFill>
              <a:schemeClr val="dk2"/>
            </a:solidFill>
            <a:prstDash val="solid"/>
            <a:round/>
            <a:headEnd len="med" w="med" type="none"/>
            <a:tailEnd len="med" w="med" type="triangle"/>
          </a:ln>
        </p:spPr>
      </p:cxnSp>
      <p:cxnSp>
        <p:nvCxnSpPr>
          <p:cNvPr id="370" name="Shape 370"/>
          <p:cNvCxnSpPr/>
          <p:nvPr/>
        </p:nvCxnSpPr>
        <p:spPr>
          <a:xfrm flipH="1" rot="10800000">
            <a:off x="1615250" y="2949525"/>
            <a:ext cx="274800" cy="1053900"/>
          </a:xfrm>
          <a:prstGeom prst="straightConnector1">
            <a:avLst/>
          </a:prstGeom>
          <a:noFill/>
          <a:ln cap="flat" cmpd="sng" w="9525">
            <a:solidFill>
              <a:schemeClr val="dk2"/>
            </a:solidFill>
            <a:prstDash val="solid"/>
            <a:round/>
            <a:headEnd len="med" w="med" type="none"/>
            <a:tailEnd len="med" w="med" type="triangle"/>
          </a:ln>
        </p:spPr>
      </p:cxnSp>
      <p:sp>
        <p:nvSpPr>
          <p:cNvPr id="371" name="Shape 371"/>
          <p:cNvSpPr txBox="1"/>
          <p:nvPr/>
        </p:nvSpPr>
        <p:spPr>
          <a:xfrm>
            <a:off x="4456200" y="3956524"/>
            <a:ext cx="366600" cy="447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q</a:t>
            </a:r>
            <a:r>
              <a:rPr baseline="-25000" lang="en"/>
              <a:t>0</a:t>
            </a:r>
            <a:endParaRPr baseline="-25000"/>
          </a:p>
        </p:txBody>
      </p:sp>
      <p:cxnSp>
        <p:nvCxnSpPr>
          <p:cNvPr id="372" name="Shape 372"/>
          <p:cNvCxnSpPr>
            <a:stCxn id="371" idx="0"/>
            <a:endCxn id="373" idx="2"/>
          </p:cNvCxnSpPr>
          <p:nvPr/>
        </p:nvCxnSpPr>
        <p:spPr>
          <a:xfrm rot="10800000">
            <a:off x="4639500" y="3341524"/>
            <a:ext cx="0" cy="615000"/>
          </a:xfrm>
          <a:prstGeom prst="straightConnector1">
            <a:avLst/>
          </a:prstGeom>
          <a:noFill/>
          <a:ln cap="flat" cmpd="sng" w="9525">
            <a:solidFill>
              <a:schemeClr val="dk2"/>
            </a:solidFill>
            <a:prstDash val="solid"/>
            <a:round/>
            <a:headEnd len="med" w="med" type="none"/>
            <a:tailEnd len="med" w="med" type="triangle"/>
          </a:ln>
        </p:spPr>
      </p:cxnSp>
      <p:cxnSp>
        <p:nvCxnSpPr>
          <p:cNvPr id="374" name="Shape 374"/>
          <p:cNvCxnSpPr/>
          <p:nvPr/>
        </p:nvCxnSpPr>
        <p:spPr>
          <a:xfrm flipH="1" rot="10800000">
            <a:off x="4639500" y="2293188"/>
            <a:ext cx="11400" cy="600600"/>
          </a:xfrm>
          <a:prstGeom prst="straightConnector1">
            <a:avLst/>
          </a:prstGeom>
          <a:noFill/>
          <a:ln cap="flat" cmpd="sng" w="9525">
            <a:solidFill>
              <a:schemeClr val="dk2"/>
            </a:solidFill>
            <a:prstDash val="solid"/>
            <a:round/>
            <a:headEnd len="med" w="med" type="none"/>
            <a:tailEnd len="med" w="med" type="triangle"/>
          </a:ln>
        </p:spPr>
      </p:cxnSp>
      <p:sp>
        <p:nvSpPr>
          <p:cNvPr id="375" name="Shape 375"/>
          <p:cNvSpPr txBox="1"/>
          <p:nvPr/>
        </p:nvSpPr>
        <p:spPr>
          <a:xfrm>
            <a:off x="5307375" y="3956524"/>
            <a:ext cx="366600" cy="447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q</a:t>
            </a:r>
            <a:r>
              <a:rPr baseline="-25000" lang="en"/>
              <a:t>1</a:t>
            </a:r>
            <a:endParaRPr baseline="-25000"/>
          </a:p>
        </p:txBody>
      </p:sp>
      <p:cxnSp>
        <p:nvCxnSpPr>
          <p:cNvPr id="376" name="Shape 376"/>
          <p:cNvCxnSpPr>
            <a:stCxn id="375" idx="0"/>
          </p:cNvCxnSpPr>
          <p:nvPr/>
        </p:nvCxnSpPr>
        <p:spPr>
          <a:xfrm rot="10800000">
            <a:off x="5490675" y="3341524"/>
            <a:ext cx="0" cy="615000"/>
          </a:xfrm>
          <a:prstGeom prst="straightConnector1">
            <a:avLst/>
          </a:prstGeom>
          <a:noFill/>
          <a:ln cap="flat" cmpd="sng" w="9525">
            <a:solidFill>
              <a:schemeClr val="dk2"/>
            </a:solidFill>
            <a:prstDash val="solid"/>
            <a:round/>
            <a:headEnd len="med" w="med" type="none"/>
            <a:tailEnd len="med" w="med" type="triangle"/>
          </a:ln>
        </p:spPr>
      </p:cxnSp>
      <p:cxnSp>
        <p:nvCxnSpPr>
          <p:cNvPr id="377" name="Shape 377"/>
          <p:cNvCxnSpPr/>
          <p:nvPr/>
        </p:nvCxnSpPr>
        <p:spPr>
          <a:xfrm flipH="1" rot="10800000">
            <a:off x="5490675" y="2293188"/>
            <a:ext cx="11400" cy="600600"/>
          </a:xfrm>
          <a:prstGeom prst="straightConnector1">
            <a:avLst/>
          </a:prstGeom>
          <a:noFill/>
          <a:ln cap="flat" cmpd="sng" w="9525">
            <a:solidFill>
              <a:schemeClr val="dk2"/>
            </a:solidFill>
            <a:prstDash val="solid"/>
            <a:round/>
            <a:headEnd len="med" w="med" type="none"/>
            <a:tailEnd len="med" w="med" type="triangle"/>
          </a:ln>
        </p:spPr>
      </p:cxnSp>
      <p:sp>
        <p:nvSpPr>
          <p:cNvPr id="378" name="Shape 378"/>
          <p:cNvSpPr/>
          <p:nvPr/>
        </p:nvSpPr>
        <p:spPr>
          <a:xfrm>
            <a:off x="5244375" y="2875025"/>
            <a:ext cx="504000" cy="44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cxnSp>
        <p:nvCxnSpPr>
          <p:cNvPr id="379" name="Shape 379"/>
          <p:cNvCxnSpPr>
            <a:endCxn id="380" idx="1"/>
          </p:cNvCxnSpPr>
          <p:nvPr/>
        </p:nvCxnSpPr>
        <p:spPr>
          <a:xfrm>
            <a:off x="3734400" y="2560025"/>
            <a:ext cx="658800" cy="538800"/>
          </a:xfrm>
          <a:prstGeom prst="straightConnector1">
            <a:avLst/>
          </a:prstGeom>
          <a:noFill/>
          <a:ln cap="flat" cmpd="sng" w="9525">
            <a:solidFill>
              <a:schemeClr val="dk2"/>
            </a:solidFill>
            <a:prstDash val="solid"/>
            <a:round/>
            <a:headEnd len="med" w="med" type="none"/>
            <a:tailEnd len="med" w="med" type="triangle"/>
          </a:ln>
        </p:spPr>
      </p:cxnSp>
      <p:cxnSp>
        <p:nvCxnSpPr>
          <p:cNvPr id="381" name="Shape 381"/>
          <p:cNvCxnSpPr>
            <a:endCxn id="378" idx="1"/>
          </p:cNvCxnSpPr>
          <p:nvPr/>
        </p:nvCxnSpPr>
        <p:spPr>
          <a:xfrm>
            <a:off x="3734475" y="2571425"/>
            <a:ext cx="1509900" cy="527400"/>
          </a:xfrm>
          <a:prstGeom prst="straightConnector1">
            <a:avLst/>
          </a:prstGeom>
          <a:noFill/>
          <a:ln cap="flat" cmpd="sng" w="9525">
            <a:solidFill>
              <a:schemeClr val="dk2"/>
            </a:solidFill>
            <a:prstDash val="solid"/>
            <a:round/>
            <a:headEnd len="med" w="med" type="none"/>
            <a:tailEnd len="med" w="med" type="triangle"/>
          </a:ln>
        </p:spPr>
      </p:cxnSp>
      <p:sp>
        <p:nvSpPr>
          <p:cNvPr id="380" name="Shape 380"/>
          <p:cNvSpPr/>
          <p:nvPr/>
        </p:nvSpPr>
        <p:spPr>
          <a:xfrm>
            <a:off x="4393200" y="2875025"/>
            <a:ext cx="504000" cy="44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a:t>
            </a:r>
            <a:endParaRPr/>
          </a:p>
        </p:txBody>
      </p:sp>
      <p:pic>
        <p:nvPicPr>
          <p:cNvPr id="382" name="Shape 382"/>
          <p:cNvPicPr preferRelativeResize="0"/>
          <p:nvPr/>
        </p:nvPicPr>
        <p:blipFill>
          <a:blip r:embed="rId3">
            <a:alphaModFix/>
          </a:blip>
          <a:stretch>
            <a:fillRect/>
          </a:stretch>
        </p:blipFill>
        <p:spPr>
          <a:xfrm>
            <a:off x="4307275" y="1220225"/>
            <a:ext cx="4358899" cy="447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sp>
        <p:nvSpPr>
          <p:cNvPr id="387" name="Shape 387"/>
          <p:cNvSpPr txBox="1"/>
          <p:nvPr>
            <p:ph type="title"/>
          </p:nvPr>
        </p:nvSpPr>
        <p:spPr>
          <a:xfrm>
            <a:off x="311700" y="444649"/>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Dot-Product Attention</a:t>
            </a:r>
            <a:endParaRPr>
              <a:latin typeface="Helvetica Neue Light"/>
              <a:ea typeface="Helvetica Neue Light"/>
              <a:cs typeface="Helvetica Neue Light"/>
              <a:sym typeface="Helvetica Neue Light"/>
            </a:endParaRPr>
          </a:p>
        </p:txBody>
      </p:sp>
      <p:pic>
        <p:nvPicPr>
          <p:cNvPr id="388" name="Shape 388"/>
          <p:cNvPicPr preferRelativeResize="0"/>
          <p:nvPr/>
        </p:nvPicPr>
        <p:blipFill>
          <a:blip r:embed="rId3">
            <a:alphaModFix/>
          </a:blip>
          <a:stretch>
            <a:fillRect/>
          </a:stretch>
        </p:blipFill>
        <p:spPr>
          <a:xfrm>
            <a:off x="4307275" y="534425"/>
            <a:ext cx="4358899" cy="447600"/>
          </a:xfrm>
          <a:prstGeom prst="rect">
            <a:avLst/>
          </a:prstGeom>
          <a:noFill/>
          <a:ln>
            <a:noFill/>
          </a:ln>
        </p:spPr>
      </p:pic>
      <p:sp>
        <p:nvSpPr>
          <p:cNvPr id="389" name="Shape 389"/>
          <p:cNvSpPr txBox="1"/>
          <p:nvPr/>
        </p:nvSpPr>
        <p:spPr>
          <a:xfrm>
            <a:off x="406350" y="1231575"/>
            <a:ext cx="7568400" cy="3579600"/>
          </a:xfrm>
          <a:prstGeom prst="rect">
            <a:avLst/>
          </a:prstGeom>
          <a:noFill/>
          <a:ln>
            <a:noFill/>
          </a:ln>
        </p:spPr>
        <p:txBody>
          <a:bodyPr anchorCtr="0" anchor="t" bIns="91425" lIns="91425" spcFirstLastPara="1" rIns="91425" wrap="square" tIns="91425">
            <a:noAutofit/>
          </a:bodyPr>
          <a:lstStyle/>
          <a:p>
            <a:pPr indent="0" lvl="0" marL="0" rtl="0">
              <a:lnSpc>
                <a:spcPct val="142857"/>
              </a:lnSpc>
              <a:spcBef>
                <a:spcPts val="0"/>
              </a:spcBef>
              <a:spcAft>
                <a:spcPts val="0"/>
              </a:spcAft>
              <a:buNone/>
            </a:pPr>
            <a:r>
              <a:rPr lang="en" sz="900">
                <a:solidFill>
                  <a:srgbClr val="D73A49"/>
                </a:solidFill>
                <a:highlight>
                  <a:srgbClr val="FFFFFF"/>
                </a:highlight>
                <a:latin typeface="Consolas"/>
                <a:ea typeface="Consolas"/>
                <a:cs typeface="Consolas"/>
                <a:sym typeface="Consolas"/>
              </a:rPr>
              <a:t>def</a:t>
            </a:r>
            <a:r>
              <a:rPr lang="en" sz="900">
                <a:solidFill>
                  <a:srgbClr val="24292E"/>
                </a:solidFill>
                <a:highlight>
                  <a:srgbClr val="FFFFFF"/>
                </a:highlight>
                <a:latin typeface="Consolas"/>
                <a:ea typeface="Consolas"/>
                <a:cs typeface="Consolas"/>
                <a:sym typeface="Consolas"/>
              </a:rPr>
              <a:t> </a:t>
            </a:r>
            <a:r>
              <a:rPr lang="en" sz="900" u="sng">
                <a:solidFill>
                  <a:schemeClr val="hlink"/>
                </a:solidFill>
                <a:highlight>
                  <a:srgbClr val="FFFFFF"/>
                </a:highlight>
                <a:latin typeface="Consolas"/>
                <a:ea typeface="Consolas"/>
                <a:cs typeface="Consolas"/>
                <a:sym typeface="Consolas"/>
                <a:hlinkClick r:id="rId4"/>
              </a:rPr>
              <a:t>dot_product_attention</a:t>
            </a:r>
            <a:r>
              <a:rPr lang="en" sz="900">
                <a:solidFill>
                  <a:srgbClr val="24292E"/>
                </a:solidFill>
                <a:highlight>
                  <a:srgbClr val="FFFFFF"/>
                </a:highlight>
                <a:latin typeface="Consolas"/>
                <a:ea typeface="Consolas"/>
                <a:cs typeface="Consolas"/>
                <a:sym typeface="Consolas"/>
              </a:rPr>
              <a:t>(q, k, v, bias, dropout_rate</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0.0</a:t>
            </a:r>
            <a:r>
              <a:rPr lang="en" sz="900">
                <a:solidFill>
                  <a:srgbClr val="24292E"/>
                </a:solidFill>
                <a:highlight>
                  <a:srgbClr val="FFFFFF"/>
                </a:highlight>
                <a:latin typeface="Consolas"/>
                <a:ea typeface="Consolas"/>
                <a:cs typeface="Consolas"/>
                <a:sym typeface="Consolas"/>
              </a:rPr>
              <a:t>, image_shapes</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 name</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make_image_summary</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True</a:t>
            </a:r>
            <a:r>
              <a:rPr lang="en" sz="900">
                <a:solidFill>
                  <a:srgbClr val="24292E"/>
                </a:solidFill>
                <a:highlight>
                  <a:srgbClr val="FFFFFF"/>
                </a:highlight>
                <a:latin typeface="Consolas"/>
                <a:ea typeface="Consolas"/>
                <a:cs typeface="Consolas"/>
                <a:sym typeface="Consolas"/>
              </a:rPr>
              <a:t>, save_weights_to</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 dropout_broadcast_dims</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D73A49"/>
                </a:solidFill>
                <a:highlight>
                  <a:srgbClr val="FFFFFF"/>
                </a:highlight>
                <a:latin typeface="Consolas"/>
                <a:ea typeface="Consolas"/>
                <a:cs typeface="Consolas"/>
                <a:sym typeface="Consolas"/>
              </a:rPr>
              <a:t>with</a:t>
            </a:r>
            <a:r>
              <a:rPr lang="en" sz="900">
                <a:solidFill>
                  <a:srgbClr val="24292E"/>
                </a:solidFill>
                <a:highlight>
                  <a:srgbClr val="FFFFFF"/>
                </a:highlight>
                <a:latin typeface="Consolas"/>
                <a:ea typeface="Consolas"/>
                <a:cs typeface="Consolas"/>
                <a:sym typeface="Consolas"/>
              </a:rPr>
              <a:t> tf.variable_scope(</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name, </a:t>
            </a:r>
            <a:r>
              <a:rPr lang="en" sz="900">
                <a:solidFill>
                  <a:srgbClr val="E36209"/>
                </a:solidFill>
                <a:highlight>
                  <a:srgbClr val="FFFFFF"/>
                </a:highlight>
                <a:latin typeface="Consolas"/>
                <a:ea typeface="Consolas"/>
                <a:cs typeface="Consolas"/>
                <a:sym typeface="Consolas"/>
              </a:rPr>
              <a:t>default_name</a:t>
            </a:r>
            <a:r>
              <a:rPr lang="en" sz="900">
                <a:solidFill>
                  <a:srgbClr val="D73A49"/>
                </a:solidFill>
                <a:highlight>
                  <a:srgbClr val="FFFFFF"/>
                </a:highlight>
                <a:latin typeface="Consolas"/>
                <a:ea typeface="Consolas"/>
                <a:cs typeface="Consolas"/>
                <a:sym typeface="Consolas"/>
              </a:rPr>
              <a:t>=</a:t>
            </a:r>
            <a:r>
              <a:rPr lang="en" sz="900">
                <a:solidFill>
                  <a:srgbClr val="032F62"/>
                </a:solidFill>
                <a:highlight>
                  <a:srgbClr val="FFFFFF"/>
                </a:highlight>
                <a:latin typeface="Consolas"/>
                <a:ea typeface="Consolas"/>
                <a:cs typeface="Consolas"/>
                <a:sym typeface="Consolas"/>
              </a:rPr>
              <a:t>"dot_product_attention"</a:t>
            </a:r>
            <a:r>
              <a:rPr lang="en" sz="900">
                <a:solidFill>
                  <a:srgbClr val="24292E"/>
                </a:solidFill>
                <a:highlight>
                  <a:srgbClr val="FFFFFF"/>
                </a:highlight>
                <a:latin typeface="Consolas"/>
                <a:ea typeface="Consolas"/>
                <a:cs typeface="Consolas"/>
                <a:sym typeface="Consolas"/>
              </a:rPr>
              <a:t>, </a:t>
            </a:r>
            <a:r>
              <a:rPr lang="en" sz="900">
                <a:solidFill>
                  <a:srgbClr val="E36209"/>
                </a:solidFill>
                <a:highlight>
                  <a:srgbClr val="FFFFFF"/>
                </a:highlight>
                <a:latin typeface="Consolas"/>
                <a:ea typeface="Consolas"/>
                <a:cs typeface="Consolas"/>
                <a:sym typeface="Consolas"/>
              </a:rPr>
              <a:t>values</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[q, k, v]) </a:t>
            </a:r>
            <a:r>
              <a:rPr lang="en" sz="900">
                <a:solidFill>
                  <a:srgbClr val="D73A49"/>
                </a:solidFill>
                <a:highlight>
                  <a:srgbClr val="FFFFFF"/>
                </a:highlight>
                <a:latin typeface="Consolas"/>
                <a:ea typeface="Consolas"/>
                <a:cs typeface="Consolas"/>
                <a:sym typeface="Consolas"/>
              </a:rPr>
              <a:t>as</a:t>
            </a:r>
            <a:r>
              <a:rPr lang="en" sz="900">
                <a:solidFill>
                  <a:srgbClr val="24292E"/>
                </a:solidFill>
                <a:highlight>
                  <a:srgbClr val="FFFFFF"/>
                </a:highlight>
                <a:latin typeface="Consolas"/>
                <a:ea typeface="Consolas"/>
                <a:cs typeface="Consolas"/>
                <a:sym typeface="Consolas"/>
              </a:rPr>
              <a:t> scope:</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6A737D"/>
                </a:solidFill>
                <a:highlight>
                  <a:srgbClr val="FFFFFF"/>
                </a:highlight>
                <a:latin typeface="Consolas"/>
                <a:ea typeface="Consolas"/>
                <a:cs typeface="Consolas"/>
                <a:sym typeface="Consolas"/>
              </a:rPr>
              <a:t># [batch, num_heads, query_length, memory_length]</a:t>
            </a:r>
            <a:endParaRPr sz="900">
              <a:solidFill>
                <a:srgbClr val="6A737D"/>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logits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tf.matmul(q, k, </a:t>
            </a:r>
            <a:r>
              <a:rPr lang="en" sz="900">
                <a:solidFill>
                  <a:srgbClr val="E36209"/>
                </a:solidFill>
                <a:highlight>
                  <a:srgbClr val="FFFFFF"/>
                </a:highlight>
                <a:latin typeface="Consolas"/>
                <a:ea typeface="Consolas"/>
                <a:cs typeface="Consolas"/>
                <a:sym typeface="Consolas"/>
              </a:rPr>
              <a:t>transpose_b</a:t>
            </a:r>
            <a:r>
              <a:rPr lang="en" sz="900">
                <a:solidFill>
                  <a:srgbClr val="D73A49"/>
                </a:solidFill>
                <a:highlight>
                  <a:srgbClr val="FFFFFF"/>
                </a:highlight>
                <a:latin typeface="Consolas"/>
                <a:ea typeface="Consolas"/>
                <a:cs typeface="Consolas"/>
                <a:sym typeface="Consolas"/>
              </a:rPr>
              <a:t>=</a:t>
            </a:r>
            <a:r>
              <a:rPr lang="en" sz="900">
                <a:solidFill>
                  <a:srgbClr val="005CC5"/>
                </a:solidFill>
                <a:highlight>
                  <a:srgbClr val="FFFFFF"/>
                </a:highlight>
                <a:latin typeface="Consolas"/>
                <a:ea typeface="Consolas"/>
                <a:cs typeface="Consolas"/>
                <a:sym typeface="Consolas"/>
              </a:rPr>
              <a:t>True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if</a:t>
            </a:r>
            <a:r>
              <a:rPr lang="en" sz="900">
                <a:solidFill>
                  <a:srgbClr val="24292E"/>
                </a:solidFill>
                <a:highlight>
                  <a:srgbClr val="FFFFFF"/>
                </a:highlight>
                <a:latin typeface="Consolas"/>
                <a:ea typeface="Consolas"/>
                <a:cs typeface="Consolas"/>
                <a:sym typeface="Consolas"/>
              </a:rPr>
              <a:t> bias </a:t>
            </a:r>
            <a:r>
              <a:rPr lang="en" sz="900">
                <a:solidFill>
                  <a:srgbClr val="D73A49"/>
                </a:solidFill>
                <a:highlight>
                  <a:srgbClr val="FFFFFF"/>
                </a:highlight>
                <a:latin typeface="Consolas"/>
                <a:ea typeface="Consolas"/>
                <a:cs typeface="Consolas"/>
                <a:sym typeface="Consolas"/>
              </a:rPr>
              <a:t>is</a:t>
            </a: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not</a:t>
            </a:r>
            <a:r>
              <a:rPr lang="en" sz="900">
                <a:solidFill>
                  <a:srgbClr val="24292E"/>
                </a:solidFill>
                <a:highlight>
                  <a:srgbClr val="FFFFFF"/>
                </a:highlight>
                <a:latin typeface="Consolas"/>
                <a:ea typeface="Consolas"/>
                <a:cs typeface="Consolas"/>
                <a:sym typeface="Consolas"/>
              </a:rPr>
              <a:t> </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logits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bias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weights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tf.nn.softmax(logits, </a:t>
            </a:r>
            <a:r>
              <a:rPr lang="en" sz="900">
                <a:solidFill>
                  <a:srgbClr val="E36209"/>
                </a:solidFill>
                <a:highlight>
                  <a:srgbClr val="FFFFFF"/>
                </a:highlight>
                <a:latin typeface="Consolas"/>
                <a:ea typeface="Consolas"/>
                <a:cs typeface="Consolas"/>
                <a:sym typeface="Consolas"/>
              </a:rPr>
              <a:t>name</a:t>
            </a:r>
            <a:r>
              <a:rPr lang="en" sz="900">
                <a:solidFill>
                  <a:srgbClr val="D73A49"/>
                </a:solidFill>
                <a:highlight>
                  <a:srgbClr val="FFFFFF"/>
                </a:highlight>
                <a:latin typeface="Consolas"/>
                <a:ea typeface="Consolas"/>
                <a:cs typeface="Consolas"/>
                <a:sym typeface="Consolas"/>
              </a:rPr>
              <a:t>=</a:t>
            </a:r>
            <a:r>
              <a:rPr lang="en" sz="900">
                <a:solidFill>
                  <a:srgbClr val="032F62"/>
                </a:solidFill>
                <a:highlight>
                  <a:srgbClr val="FFFFFF"/>
                </a:highlight>
                <a:latin typeface="Consolas"/>
                <a:ea typeface="Consolas"/>
                <a:cs typeface="Consolas"/>
                <a:sym typeface="Consolas"/>
              </a:rPr>
              <a:t>"attention_weights"</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if</a:t>
            </a:r>
            <a:r>
              <a:rPr lang="en" sz="900">
                <a:solidFill>
                  <a:srgbClr val="24292E"/>
                </a:solidFill>
                <a:highlight>
                  <a:srgbClr val="FFFFFF"/>
                </a:highlight>
                <a:latin typeface="Consolas"/>
                <a:ea typeface="Consolas"/>
                <a:cs typeface="Consolas"/>
                <a:sym typeface="Consolas"/>
              </a:rPr>
              <a:t> save_weights_to </a:t>
            </a:r>
            <a:r>
              <a:rPr lang="en" sz="900">
                <a:solidFill>
                  <a:srgbClr val="D73A49"/>
                </a:solidFill>
                <a:highlight>
                  <a:srgbClr val="FFFFFF"/>
                </a:highlight>
                <a:latin typeface="Consolas"/>
                <a:ea typeface="Consolas"/>
                <a:cs typeface="Consolas"/>
                <a:sym typeface="Consolas"/>
              </a:rPr>
              <a:t>is</a:t>
            </a: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not</a:t>
            </a:r>
            <a:r>
              <a:rPr lang="en" sz="900">
                <a:solidFill>
                  <a:srgbClr val="24292E"/>
                </a:solidFill>
                <a:highlight>
                  <a:srgbClr val="FFFFFF"/>
                </a:highlight>
                <a:latin typeface="Consolas"/>
                <a:ea typeface="Consolas"/>
                <a:cs typeface="Consolas"/>
                <a:sym typeface="Consolas"/>
              </a:rPr>
              <a:t> </a:t>
            </a:r>
            <a:r>
              <a:rPr lang="en" sz="900">
                <a:solidFill>
                  <a:srgbClr val="005CC5"/>
                </a:solidFill>
                <a:highlight>
                  <a:srgbClr val="FFFFFF"/>
                </a:highlight>
                <a:latin typeface="Consolas"/>
                <a:ea typeface="Consolas"/>
                <a:cs typeface="Consolas"/>
                <a:sym typeface="Consolas"/>
              </a:rPr>
              <a:t>None</a:t>
            </a: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save_weights_to[scope.name]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weights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6A737D"/>
                </a:solidFill>
                <a:highlight>
                  <a:srgbClr val="FFFFFF"/>
                </a:highlight>
                <a:latin typeface="Consolas"/>
                <a:ea typeface="Consolas"/>
                <a:cs typeface="Consolas"/>
                <a:sym typeface="Consolas"/>
              </a:rPr>
              <a:t># dropping out the attention links for each of the heads</a:t>
            </a:r>
            <a:endParaRPr sz="900">
              <a:solidFill>
                <a:srgbClr val="6A737D"/>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weights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common_layers.dropout_with_broadcast_dims(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weights, </a:t>
            </a:r>
            <a:r>
              <a:rPr lang="en" sz="900">
                <a:solidFill>
                  <a:srgbClr val="005CC5"/>
                </a:solidFill>
                <a:highlight>
                  <a:srgbClr val="FFFFFF"/>
                </a:highlight>
                <a:latin typeface="Consolas"/>
                <a:ea typeface="Consolas"/>
                <a:cs typeface="Consolas"/>
                <a:sym typeface="Consolas"/>
              </a:rPr>
              <a:t>1.0</a:t>
            </a: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 dropout_rate, </a:t>
            </a:r>
            <a:r>
              <a:rPr lang="en" sz="900">
                <a:solidFill>
                  <a:srgbClr val="E36209"/>
                </a:solidFill>
                <a:highlight>
                  <a:srgbClr val="FFFFFF"/>
                </a:highlight>
                <a:latin typeface="Consolas"/>
                <a:ea typeface="Consolas"/>
                <a:cs typeface="Consolas"/>
                <a:sym typeface="Consolas"/>
              </a:rPr>
              <a:t>broadcast_dims</a:t>
            </a:r>
            <a:r>
              <a:rPr lang="en" sz="900">
                <a:solidFill>
                  <a:srgbClr val="D73A49"/>
                </a:solidFill>
                <a:highlight>
                  <a:srgbClr val="FFFFFF"/>
                </a:highlight>
                <a:latin typeface="Consolas"/>
                <a:ea typeface="Consolas"/>
                <a:cs typeface="Consolas"/>
                <a:sym typeface="Consolas"/>
              </a:rPr>
              <a:t>=</a:t>
            </a:r>
            <a:r>
              <a:rPr lang="en" sz="900">
                <a:solidFill>
                  <a:srgbClr val="24292E"/>
                </a:solidFill>
                <a:highlight>
                  <a:srgbClr val="FFFFFF"/>
                </a:highlight>
                <a:latin typeface="Consolas"/>
                <a:ea typeface="Consolas"/>
                <a:cs typeface="Consolas"/>
                <a:sym typeface="Consolas"/>
              </a:rPr>
              <a:t>dropout_broadcast_dims)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if</a:t>
            </a:r>
            <a:r>
              <a:rPr lang="en" sz="900">
                <a:solidFill>
                  <a:srgbClr val="24292E"/>
                </a:solidFill>
                <a:highlight>
                  <a:srgbClr val="FFFFFF"/>
                </a:highlight>
                <a:latin typeface="Consolas"/>
                <a:ea typeface="Consolas"/>
                <a:cs typeface="Consolas"/>
                <a:sym typeface="Consolas"/>
              </a:rPr>
              <a:t> expert_utils.should_generate_summaries() </a:t>
            </a:r>
            <a:r>
              <a:rPr lang="en" sz="900">
                <a:solidFill>
                  <a:srgbClr val="D73A49"/>
                </a:solidFill>
                <a:highlight>
                  <a:srgbClr val="FFFFFF"/>
                </a:highlight>
                <a:latin typeface="Consolas"/>
                <a:ea typeface="Consolas"/>
                <a:cs typeface="Consolas"/>
                <a:sym typeface="Consolas"/>
              </a:rPr>
              <a:t>and</a:t>
            </a:r>
            <a:r>
              <a:rPr lang="en" sz="900">
                <a:solidFill>
                  <a:srgbClr val="24292E"/>
                </a:solidFill>
                <a:highlight>
                  <a:srgbClr val="FFFFFF"/>
                </a:highlight>
                <a:latin typeface="Consolas"/>
                <a:ea typeface="Consolas"/>
                <a:cs typeface="Consolas"/>
                <a:sym typeface="Consolas"/>
              </a:rPr>
              <a:t> make_image_summary:</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attention_image_summary(weights, image_shapes)</a:t>
            </a:r>
            <a:endParaRPr sz="900">
              <a:solidFill>
                <a:srgbClr val="24292E"/>
              </a:solidFill>
              <a:highlight>
                <a:srgbClr val="FFFFFF"/>
              </a:highlight>
              <a:latin typeface="Consolas"/>
              <a:ea typeface="Consolas"/>
              <a:cs typeface="Consolas"/>
              <a:sym typeface="Consolas"/>
            </a:endParaRPr>
          </a:p>
          <a:p>
            <a:pPr indent="0" lvl="0" marL="0" rtl="0">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a:t>
            </a:r>
            <a:r>
              <a:rPr lang="en" sz="900">
                <a:solidFill>
                  <a:srgbClr val="D73A49"/>
                </a:solidFill>
                <a:highlight>
                  <a:srgbClr val="FFFFFF"/>
                </a:highlight>
                <a:latin typeface="Consolas"/>
                <a:ea typeface="Consolas"/>
                <a:cs typeface="Consolas"/>
                <a:sym typeface="Consolas"/>
              </a:rPr>
              <a:t>return</a:t>
            </a:r>
            <a:r>
              <a:rPr lang="en" sz="900">
                <a:solidFill>
                  <a:srgbClr val="24292E"/>
                </a:solidFill>
                <a:highlight>
                  <a:srgbClr val="FFFFFF"/>
                </a:highlight>
                <a:latin typeface="Consolas"/>
                <a:ea typeface="Consolas"/>
                <a:cs typeface="Consolas"/>
                <a:sym typeface="Consolas"/>
              </a:rPr>
              <a:t> tf.matmul(weights, v)</a:t>
            </a:r>
            <a:endParaRPr sz="900">
              <a:solidFill>
                <a:srgbClr val="24292E"/>
              </a:solidFill>
              <a:highlight>
                <a:srgbClr val="FFFFFF"/>
              </a:highlight>
              <a:latin typeface="Consolas"/>
              <a:ea typeface="Consolas"/>
              <a:cs typeface="Consolas"/>
              <a:sym typeface="Consolas"/>
            </a:endParaRPr>
          </a:p>
          <a:p>
            <a:pPr indent="0" lvl="0" marL="0">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graphicFrame>
        <p:nvGraphicFramePr>
          <p:cNvPr id="394" name="Shape 394"/>
          <p:cNvGraphicFramePr/>
          <p:nvPr/>
        </p:nvGraphicFramePr>
        <p:xfrm>
          <a:off x="920200" y="669600"/>
          <a:ext cx="3000000" cy="3000000"/>
        </p:xfrm>
        <a:graphic>
          <a:graphicData uri="http://schemas.openxmlformats.org/drawingml/2006/table">
            <a:tbl>
              <a:tblPr>
                <a:noFill/>
                <a:tableStyleId>{2FBB8610-5FBB-4333-8685-B9E99C4784C2}</a:tableStyleId>
              </a:tblPr>
              <a:tblGrid>
                <a:gridCol w="2354425"/>
                <a:gridCol w="2325225"/>
                <a:gridCol w="2325225"/>
              </a:tblGrid>
              <a:tr h="548600">
                <a:tc>
                  <a:txBody>
                    <a:bodyPr>
                      <a:noAutofit/>
                    </a:bodyPr>
                    <a:lstStyle/>
                    <a:p>
                      <a:pPr indent="0" lvl="0" marL="0" rtl="0">
                        <a:spcBef>
                          <a:spcPts val="0"/>
                        </a:spcBef>
                        <a:spcAft>
                          <a:spcPts val="0"/>
                        </a:spcAft>
                        <a:buNone/>
                      </a:pPr>
                      <a:r>
                        <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Ops</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Activations</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r>
              <a:tr h="620850">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Attention (dot-prod)</a:t>
                      </a:r>
                      <a:endParaRPr sz="18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a:t>
                      </a:r>
                      <a:r>
                        <a:rPr baseline="30000" lang="en" sz="2400">
                          <a:latin typeface="Helvetica Neue Light"/>
                          <a:ea typeface="Helvetica Neue Light"/>
                          <a:cs typeface="Helvetica Neue Light"/>
                          <a:sym typeface="Helvetica Neue Light"/>
                        </a:rPr>
                        <a:t>2</a:t>
                      </a:r>
                      <a:r>
                        <a:rPr lang="en" sz="2400">
                          <a:latin typeface="Helvetica Neue Light"/>
                          <a:ea typeface="Helvetica Neue Light"/>
                          <a:cs typeface="Helvetica Neue Light"/>
                          <a:sym typeface="Helvetica Neue Light"/>
                        </a:rPr>
                        <a:t>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a:t>
                      </a:r>
                      <a:r>
                        <a:rPr baseline="30000" lang="en" sz="2400">
                          <a:solidFill>
                            <a:schemeClr val="dk1"/>
                          </a:solidFill>
                          <a:latin typeface="Helvetica Neue Light"/>
                          <a:ea typeface="Helvetica Neue Light"/>
                          <a:cs typeface="Helvetica Neue Light"/>
                          <a:sym typeface="Helvetica Neue Light"/>
                        </a:rPr>
                        <a:t>2</a:t>
                      </a:r>
                      <a:r>
                        <a:rPr lang="en" sz="2400">
                          <a:solidFill>
                            <a:schemeClr val="dk1"/>
                          </a:solidFill>
                          <a:latin typeface="Helvetica Neue Light"/>
                          <a:ea typeface="Helvetica Neue Light"/>
                          <a:cs typeface="Helvetica Neue Light"/>
                          <a:sym typeface="Helvetica Neue Light"/>
                        </a:rPr>
                        <a:t> + n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620850">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Attention (additive)</a:t>
                      </a:r>
                      <a:endParaRPr sz="18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Clr>
                          <a:schemeClr val="dk1"/>
                        </a:buClr>
                        <a:buSzPts val="1100"/>
                        <a:buFont typeface="Arial"/>
                        <a:buNone/>
                      </a:pPr>
                      <a:r>
                        <a:rPr lang="en" sz="2400">
                          <a:solidFill>
                            <a:schemeClr val="dk1"/>
                          </a:solidFill>
                          <a:latin typeface="Helvetica Neue Light"/>
                          <a:ea typeface="Helvetica Neue Light"/>
                          <a:cs typeface="Helvetica Neue Light"/>
                          <a:sym typeface="Helvetica Neue Light"/>
                        </a:rPr>
                        <a:t>n</a:t>
                      </a:r>
                      <a:r>
                        <a:rPr baseline="30000" lang="en" sz="2400">
                          <a:solidFill>
                            <a:schemeClr val="dk1"/>
                          </a:solidFill>
                          <a:latin typeface="Helvetica Neue Light"/>
                          <a:ea typeface="Helvetica Neue Light"/>
                          <a:cs typeface="Helvetica Neue Light"/>
                          <a:sym typeface="Helvetica Neue Light"/>
                        </a:rPr>
                        <a:t>2</a:t>
                      </a:r>
                      <a:r>
                        <a:rPr lang="en" sz="2400">
                          <a:solidFill>
                            <a:schemeClr val="dk1"/>
                          </a:solidFill>
                          <a:latin typeface="Helvetica Neue Light"/>
                          <a:ea typeface="Helvetica Neue Light"/>
                          <a:cs typeface="Helvetica Neue Light"/>
                          <a:sym typeface="Helvetica Neue Light"/>
                        </a:rPr>
                        <a:t>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Clr>
                          <a:schemeClr val="dk1"/>
                        </a:buClr>
                        <a:buSzPts val="1100"/>
                        <a:buFont typeface="Arial"/>
                        <a:buNone/>
                      </a:pPr>
                      <a:r>
                        <a:rPr lang="en" sz="2400">
                          <a:solidFill>
                            <a:schemeClr val="dk1"/>
                          </a:solidFill>
                          <a:latin typeface="Helvetica Neue Light"/>
                          <a:ea typeface="Helvetica Neue Light"/>
                          <a:cs typeface="Helvetica Neue Light"/>
                          <a:sym typeface="Helvetica Neue Light"/>
                        </a:rPr>
                        <a:t>n</a:t>
                      </a:r>
                      <a:r>
                        <a:rPr baseline="30000" lang="en" sz="2400">
                          <a:solidFill>
                            <a:schemeClr val="dk1"/>
                          </a:solidFill>
                          <a:latin typeface="Helvetica Neue Light"/>
                          <a:ea typeface="Helvetica Neue Light"/>
                          <a:cs typeface="Helvetica Neue Light"/>
                          <a:sym typeface="Helvetica Neue Light"/>
                        </a:rPr>
                        <a:t>2</a:t>
                      </a:r>
                      <a:r>
                        <a:rPr lang="en" sz="2400">
                          <a:solidFill>
                            <a:schemeClr val="dk1"/>
                          </a:solidFill>
                          <a:latin typeface="Helvetica Neue Light"/>
                          <a:ea typeface="Helvetica Neue Light"/>
                          <a:cs typeface="Helvetica Neue Light"/>
                          <a:sym typeface="Helvetica Neue Light"/>
                        </a:rPr>
                        <a:t>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589675">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Recurrent</a:t>
                      </a:r>
                      <a:endParaRPr sz="18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 · d</a:t>
                      </a:r>
                      <a:r>
                        <a:rPr baseline="30000" lang="en"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Clr>
                          <a:schemeClr val="dk1"/>
                        </a:buClr>
                        <a:buSzPts val="1100"/>
                        <a:buFont typeface="Arial"/>
                        <a:buNone/>
                      </a:pPr>
                      <a:r>
                        <a:rPr lang="en" sz="2400">
                          <a:solidFill>
                            <a:schemeClr val="dk1"/>
                          </a:solidFill>
                          <a:latin typeface="Helvetica Neue Light"/>
                          <a:ea typeface="Helvetica Neue Light"/>
                          <a:cs typeface="Helvetica Neue Light"/>
                          <a:sym typeface="Helvetica Neue Light"/>
                        </a:rPr>
                        <a:t>n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316100">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Convolutional </a:t>
                      </a:r>
                      <a:endParaRPr sz="18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 · d</a:t>
                      </a:r>
                      <a:r>
                        <a:rPr baseline="30000" lang="en"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bl>
          </a:graphicData>
        </a:graphic>
      </p:graphicFrame>
      <p:sp>
        <p:nvSpPr>
          <p:cNvPr id="395" name="Shape 395"/>
          <p:cNvSpPr txBox="1"/>
          <p:nvPr/>
        </p:nvSpPr>
        <p:spPr>
          <a:xfrm>
            <a:off x="920200" y="4169925"/>
            <a:ext cx="6234300" cy="278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n = sequence length       d = depth       k = kernel size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9" name="Shape 399"/>
        <p:cNvGrpSpPr/>
        <p:nvPr/>
      </p:nvGrpSpPr>
      <p:grpSpPr>
        <a:xfrm>
          <a:off x="0" y="0"/>
          <a:ext cx="0" cy="0"/>
          <a:chOff x="0" y="0"/>
          <a:chExt cx="0" cy="0"/>
        </a:xfrm>
      </p:grpSpPr>
      <p:sp>
        <p:nvSpPr>
          <p:cNvPr id="400" name="Shape 40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What’s missing from Self-Attention?</a:t>
            </a:r>
            <a:endParaRPr>
              <a:latin typeface="Helvetica Neue Light"/>
              <a:ea typeface="Helvetica Neue Light"/>
              <a:cs typeface="Helvetica Neue Light"/>
              <a:sym typeface="Helvetica Neue Light"/>
            </a:endParaRPr>
          </a:p>
        </p:txBody>
      </p:sp>
      <p:sp>
        <p:nvSpPr>
          <p:cNvPr id="401" name="Shape 401"/>
          <p:cNvSpPr/>
          <p:nvPr/>
        </p:nvSpPr>
        <p:spPr>
          <a:xfrm>
            <a:off x="9393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2" name="Shape 402"/>
          <p:cNvSpPr/>
          <p:nvPr/>
        </p:nvSpPr>
        <p:spPr>
          <a:xfrm>
            <a:off x="13781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3" name="Shape 403"/>
          <p:cNvSpPr/>
          <p:nvPr/>
        </p:nvSpPr>
        <p:spPr>
          <a:xfrm>
            <a:off x="18169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4" name="Shape 404"/>
          <p:cNvSpPr/>
          <p:nvPr/>
        </p:nvSpPr>
        <p:spPr>
          <a:xfrm>
            <a:off x="22557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5" name="Shape 405"/>
          <p:cNvSpPr/>
          <p:nvPr/>
        </p:nvSpPr>
        <p:spPr>
          <a:xfrm>
            <a:off x="26944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6" name="Shape 406"/>
          <p:cNvSpPr/>
          <p:nvPr/>
        </p:nvSpPr>
        <p:spPr>
          <a:xfrm>
            <a:off x="31332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7" name="Shape 407"/>
          <p:cNvSpPr/>
          <p:nvPr/>
        </p:nvSpPr>
        <p:spPr>
          <a:xfrm>
            <a:off x="35720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8" name="Shape 408"/>
          <p:cNvSpPr/>
          <p:nvPr/>
        </p:nvSpPr>
        <p:spPr>
          <a:xfrm>
            <a:off x="9393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9" name="Shape 409"/>
          <p:cNvSpPr/>
          <p:nvPr/>
        </p:nvSpPr>
        <p:spPr>
          <a:xfrm>
            <a:off x="13781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0" name="Shape 410"/>
          <p:cNvSpPr/>
          <p:nvPr/>
        </p:nvSpPr>
        <p:spPr>
          <a:xfrm>
            <a:off x="18169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1" name="Shape 411"/>
          <p:cNvSpPr/>
          <p:nvPr/>
        </p:nvSpPr>
        <p:spPr>
          <a:xfrm>
            <a:off x="22557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2" name="Shape 412"/>
          <p:cNvSpPr/>
          <p:nvPr/>
        </p:nvSpPr>
        <p:spPr>
          <a:xfrm>
            <a:off x="26944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3" name="Shape 413"/>
          <p:cNvSpPr/>
          <p:nvPr/>
        </p:nvSpPr>
        <p:spPr>
          <a:xfrm>
            <a:off x="31332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4" name="Shape 414"/>
          <p:cNvSpPr/>
          <p:nvPr/>
        </p:nvSpPr>
        <p:spPr>
          <a:xfrm>
            <a:off x="35720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15" name="Shape 415"/>
          <p:cNvCxnSpPr/>
          <p:nvPr/>
        </p:nvCxnSpPr>
        <p:spPr>
          <a:xfrm flipH="1" rot="10800000">
            <a:off x="1862675" y="3835225"/>
            <a:ext cx="438900" cy="363000"/>
          </a:xfrm>
          <a:prstGeom prst="straightConnector1">
            <a:avLst/>
          </a:prstGeom>
          <a:noFill/>
          <a:ln cap="flat" cmpd="sng" w="28575">
            <a:solidFill>
              <a:srgbClr val="FF0000"/>
            </a:solidFill>
            <a:prstDash val="solid"/>
            <a:round/>
            <a:headEnd len="med" w="med" type="none"/>
            <a:tailEnd len="med" w="med" type="triangle"/>
          </a:ln>
        </p:spPr>
      </p:cxnSp>
      <p:cxnSp>
        <p:nvCxnSpPr>
          <p:cNvPr id="416" name="Shape 416"/>
          <p:cNvCxnSpPr/>
          <p:nvPr/>
        </p:nvCxnSpPr>
        <p:spPr>
          <a:xfrm rot="10800000">
            <a:off x="2301450" y="3835275"/>
            <a:ext cx="0" cy="363000"/>
          </a:xfrm>
          <a:prstGeom prst="straightConnector1">
            <a:avLst/>
          </a:prstGeom>
          <a:noFill/>
          <a:ln cap="flat" cmpd="sng" w="28575">
            <a:solidFill>
              <a:srgbClr val="00FF00"/>
            </a:solidFill>
            <a:prstDash val="solid"/>
            <a:round/>
            <a:headEnd len="med" w="med" type="none"/>
            <a:tailEnd len="med" w="med" type="triangle"/>
          </a:ln>
        </p:spPr>
      </p:cxnSp>
      <p:cxnSp>
        <p:nvCxnSpPr>
          <p:cNvPr id="417" name="Shape 417"/>
          <p:cNvCxnSpPr/>
          <p:nvPr/>
        </p:nvCxnSpPr>
        <p:spPr>
          <a:xfrm rot="10800000">
            <a:off x="2301325" y="3835225"/>
            <a:ext cx="438900" cy="363000"/>
          </a:xfrm>
          <a:prstGeom prst="straightConnector1">
            <a:avLst/>
          </a:prstGeom>
          <a:noFill/>
          <a:ln cap="flat" cmpd="sng" w="28575">
            <a:solidFill>
              <a:srgbClr val="0000FF"/>
            </a:solidFill>
            <a:prstDash val="solid"/>
            <a:round/>
            <a:headEnd len="med" w="med" type="none"/>
            <a:tailEnd len="med" w="med" type="triangle"/>
          </a:ln>
        </p:spPr>
      </p:cxnSp>
      <p:sp>
        <p:nvSpPr>
          <p:cNvPr id="418" name="Shape 418"/>
          <p:cNvSpPr txBox="1"/>
          <p:nvPr/>
        </p:nvSpPr>
        <p:spPr>
          <a:xfrm>
            <a:off x="882225"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Convolution</a:t>
            </a:r>
            <a:endParaRPr sz="3000">
              <a:latin typeface="Helvetica Neue Light"/>
              <a:ea typeface="Helvetica Neue Light"/>
              <a:cs typeface="Helvetica Neue Light"/>
              <a:sym typeface="Helvetica Neue Light"/>
            </a:endParaRPr>
          </a:p>
        </p:txBody>
      </p:sp>
      <p:cxnSp>
        <p:nvCxnSpPr>
          <p:cNvPr id="419" name="Shape 419"/>
          <p:cNvCxnSpPr>
            <a:endCxn id="411" idx="4"/>
          </p:cNvCxnSpPr>
          <p:nvPr/>
        </p:nvCxnSpPr>
        <p:spPr>
          <a:xfrm flipH="1" rot="10800000">
            <a:off x="1423950" y="3835225"/>
            <a:ext cx="877500" cy="363000"/>
          </a:xfrm>
          <a:prstGeom prst="straightConnector1">
            <a:avLst/>
          </a:prstGeom>
          <a:noFill/>
          <a:ln cap="flat" cmpd="sng" w="28575">
            <a:solidFill>
              <a:srgbClr val="9900FF"/>
            </a:solidFill>
            <a:prstDash val="solid"/>
            <a:round/>
            <a:headEnd len="med" w="med" type="none"/>
            <a:tailEnd len="med" w="med" type="triangle"/>
          </a:ln>
        </p:spPr>
      </p:cxnSp>
      <p:cxnSp>
        <p:nvCxnSpPr>
          <p:cNvPr id="420" name="Shape 420"/>
          <p:cNvCxnSpPr>
            <a:endCxn id="411" idx="4"/>
          </p:cNvCxnSpPr>
          <p:nvPr/>
        </p:nvCxnSpPr>
        <p:spPr>
          <a:xfrm rot="10800000">
            <a:off x="2301450" y="3835225"/>
            <a:ext cx="877500" cy="363000"/>
          </a:xfrm>
          <a:prstGeom prst="straightConnector1">
            <a:avLst/>
          </a:prstGeom>
          <a:noFill/>
          <a:ln cap="flat" cmpd="sng" w="28575">
            <a:solidFill>
              <a:srgbClr val="F1C232"/>
            </a:solidFill>
            <a:prstDash val="solid"/>
            <a:round/>
            <a:headEnd len="med" w="med" type="none"/>
            <a:tailEnd len="med" w="med" type="triangle"/>
          </a:ln>
        </p:spPr>
      </p:cxnSp>
      <p:sp>
        <p:nvSpPr>
          <p:cNvPr id="421" name="Shape 421"/>
          <p:cNvSpPr/>
          <p:nvPr/>
        </p:nvSpPr>
        <p:spPr>
          <a:xfrm>
            <a:off x="50668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2" name="Shape 422"/>
          <p:cNvSpPr/>
          <p:nvPr/>
        </p:nvSpPr>
        <p:spPr>
          <a:xfrm>
            <a:off x="55055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3" name="Shape 423"/>
          <p:cNvSpPr/>
          <p:nvPr/>
        </p:nvSpPr>
        <p:spPr>
          <a:xfrm>
            <a:off x="59443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4" name="Shape 424"/>
          <p:cNvSpPr/>
          <p:nvPr/>
        </p:nvSpPr>
        <p:spPr>
          <a:xfrm>
            <a:off x="63831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5" name="Shape 425"/>
          <p:cNvSpPr/>
          <p:nvPr/>
        </p:nvSpPr>
        <p:spPr>
          <a:xfrm>
            <a:off x="68219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6" name="Shape 426"/>
          <p:cNvSpPr/>
          <p:nvPr/>
        </p:nvSpPr>
        <p:spPr>
          <a:xfrm>
            <a:off x="72606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7" name="Shape 427"/>
          <p:cNvSpPr/>
          <p:nvPr/>
        </p:nvSpPr>
        <p:spPr>
          <a:xfrm>
            <a:off x="76994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8" name="Shape 428"/>
          <p:cNvSpPr/>
          <p:nvPr/>
        </p:nvSpPr>
        <p:spPr>
          <a:xfrm>
            <a:off x="50668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9" name="Shape 429"/>
          <p:cNvSpPr/>
          <p:nvPr/>
        </p:nvSpPr>
        <p:spPr>
          <a:xfrm>
            <a:off x="55055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0" name="Shape 430"/>
          <p:cNvSpPr/>
          <p:nvPr/>
        </p:nvSpPr>
        <p:spPr>
          <a:xfrm>
            <a:off x="59443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1" name="Shape 431"/>
          <p:cNvSpPr/>
          <p:nvPr/>
        </p:nvSpPr>
        <p:spPr>
          <a:xfrm>
            <a:off x="63831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2" name="Shape 432"/>
          <p:cNvSpPr/>
          <p:nvPr/>
        </p:nvSpPr>
        <p:spPr>
          <a:xfrm>
            <a:off x="68219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3" name="Shape 433"/>
          <p:cNvSpPr/>
          <p:nvPr/>
        </p:nvSpPr>
        <p:spPr>
          <a:xfrm>
            <a:off x="72606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4" name="Shape 434"/>
          <p:cNvSpPr/>
          <p:nvPr/>
        </p:nvSpPr>
        <p:spPr>
          <a:xfrm>
            <a:off x="76994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35" name="Shape 435"/>
          <p:cNvCxnSpPr/>
          <p:nvPr/>
        </p:nvCxnSpPr>
        <p:spPr>
          <a:xfrm flipH="1" rot="10800000">
            <a:off x="5990100" y="3835225"/>
            <a:ext cx="438900" cy="363000"/>
          </a:xfrm>
          <a:prstGeom prst="straightConnector1">
            <a:avLst/>
          </a:prstGeom>
          <a:noFill/>
          <a:ln cap="flat" cmpd="sng" w="28575">
            <a:solidFill>
              <a:srgbClr val="666666"/>
            </a:solidFill>
            <a:prstDash val="solid"/>
            <a:round/>
            <a:headEnd len="med" w="med" type="none"/>
            <a:tailEnd len="med" w="med" type="triangle"/>
          </a:ln>
        </p:spPr>
      </p:cxnSp>
      <p:cxnSp>
        <p:nvCxnSpPr>
          <p:cNvPr id="436" name="Shape 436"/>
          <p:cNvCxnSpPr/>
          <p:nvPr/>
        </p:nvCxnSpPr>
        <p:spPr>
          <a:xfrm rot="10800000">
            <a:off x="6428875" y="3835275"/>
            <a:ext cx="0" cy="363000"/>
          </a:xfrm>
          <a:prstGeom prst="straightConnector1">
            <a:avLst/>
          </a:prstGeom>
          <a:noFill/>
          <a:ln cap="flat" cmpd="sng" w="28575">
            <a:solidFill>
              <a:srgbClr val="B7B7B7"/>
            </a:solidFill>
            <a:prstDash val="solid"/>
            <a:round/>
            <a:headEnd len="med" w="med" type="none"/>
            <a:tailEnd len="med" w="med" type="triangle"/>
          </a:ln>
        </p:spPr>
      </p:cxnSp>
      <p:cxnSp>
        <p:nvCxnSpPr>
          <p:cNvPr id="437" name="Shape 437"/>
          <p:cNvCxnSpPr/>
          <p:nvPr/>
        </p:nvCxnSpPr>
        <p:spPr>
          <a:xfrm rot="10800000">
            <a:off x="6428750" y="3835225"/>
            <a:ext cx="438900" cy="363000"/>
          </a:xfrm>
          <a:prstGeom prst="straightConnector1">
            <a:avLst/>
          </a:prstGeom>
          <a:noFill/>
          <a:ln cap="flat" cmpd="sng" w="28575">
            <a:solidFill>
              <a:srgbClr val="F3F3F3"/>
            </a:solidFill>
            <a:prstDash val="solid"/>
            <a:round/>
            <a:headEnd len="med" w="med" type="none"/>
            <a:tailEnd len="med" w="med" type="triangle"/>
          </a:ln>
        </p:spPr>
      </p:cxnSp>
      <p:sp>
        <p:nvSpPr>
          <p:cNvPr id="438" name="Shape 438"/>
          <p:cNvSpPr txBox="1"/>
          <p:nvPr/>
        </p:nvSpPr>
        <p:spPr>
          <a:xfrm>
            <a:off x="5009650"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Self-Attention</a:t>
            </a:r>
            <a:endParaRPr sz="3000">
              <a:latin typeface="Helvetica Neue Light"/>
              <a:ea typeface="Helvetica Neue Light"/>
              <a:cs typeface="Helvetica Neue Light"/>
              <a:sym typeface="Helvetica Neue Light"/>
            </a:endParaRPr>
          </a:p>
        </p:txBody>
      </p:sp>
      <p:cxnSp>
        <p:nvCxnSpPr>
          <p:cNvPr id="439" name="Shape 439"/>
          <p:cNvCxnSpPr>
            <a:endCxn id="431" idx="4"/>
          </p:cNvCxnSpPr>
          <p:nvPr/>
        </p:nvCxnSpPr>
        <p:spPr>
          <a:xfrm flipH="1" rot="10800000">
            <a:off x="5551375" y="3835225"/>
            <a:ext cx="877500" cy="363000"/>
          </a:xfrm>
          <a:prstGeom prst="straightConnector1">
            <a:avLst/>
          </a:prstGeom>
          <a:noFill/>
          <a:ln cap="flat" cmpd="sng" w="28575">
            <a:solidFill>
              <a:srgbClr val="F3F3F3"/>
            </a:solidFill>
            <a:prstDash val="solid"/>
            <a:round/>
            <a:headEnd len="med" w="med" type="none"/>
            <a:tailEnd len="med" w="med" type="triangle"/>
          </a:ln>
        </p:spPr>
      </p:cxnSp>
      <p:cxnSp>
        <p:nvCxnSpPr>
          <p:cNvPr id="440" name="Shape 440"/>
          <p:cNvCxnSpPr>
            <a:endCxn id="431" idx="4"/>
          </p:cNvCxnSpPr>
          <p:nvPr/>
        </p:nvCxnSpPr>
        <p:spPr>
          <a:xfrm rot="10800000">
            <a:off x="6428875" y="3835225"/>
            <a:ext cx="877500" cy="363000"/>
          </a:xfrm>
          <a:prstGeom prst="straightConnector1">
            <a:avLst/>
          </a:prstGeom>
          <a:noFill/>
          <a:ln cap="flat" cmpd="sng" w="28575">
            <a:solidFill>
              <a:srgbClr val="434343"/>
            </a:solidFill>
            <a:prstDash val="solid"/>
            <a:round/>
            <a:headEnd len="med" w="med" type="none"/>
            <a:tailEnd len="med" w="med" type="triangle"/>
          </a:ln>
        </p:spPr>
      </p:cxnSp>
      <p:cxnSp>
        <p:nvCxnSpPr>
          <p:cNvPr id="441" name="Shape 441"/>
          <p:cNvCxnSpPr>
            <a:endCxn id="431" idx="4"/>
          </p:cNvCxnSpPr>
          <p:nvPr/>
        </p:nvCxnSpPr>
        <p:spPr>
          <a:xfrm rot="10800000">
            <a:off x="6428875" y="3835225"/>
            <a:ext cx="1316400" cy="363000"/>
          </a:xfrm>
          <a:prstGeom prst="straightConnector1">
            <a:avLst/>
          </a:prstGeom>
          <a:noFill/>
          <a:ln cap="flat" cmpd="sng" w="28575">
            <a:solidFill>
              <a:srgbClr val="EFEFEF"/>
            </a:solidFill>
            <a:prstDash val="solid"/>
            <a:round/>
            <a:headEnd len="med" w="med" type="none"/>
            <a:tailEnd len="med" w="med" type="triangle"/>
          </a:ln>
        </p:spPr>
      </p:cxnSp>
      <p:cxnSp>
        <p:nvCxnSpPr>
          <p:cNvPr id="442" name="Shape 442"/>
          <p:cNvCxnSpPr>
            <a:endCxn id="431" idx="4"/>
          </p:cNvCxnSpPr>
          <p:nvPr/>
        </p:nvCxnSpPr>
        <p:spPr>
          <a:xfrm flipH="1" rot="10800000">
            <a:off x="5112475" y="3835225"/>
            <a:ext cx="1316400" cy="363000"/>
          </a:xfrm>
          <a:prstGeom prst="straightConnector1">
            <a:avLst/>
          </a:prstGeom>
          <a:noFill/>
          <a:ln cap="flat" cmpd="sng" w="28575">
            <a:solidFill>
              <a:srgbClr val="B7B7B7"/>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6" name="Shape 446"/>
        <p:cNvGrpSpPr/>
        <p:nvPr/>
      </p:nvGrpSpPr>
      <p:grpSpPr>
        <a:xfrm>
          <a:off x="0" y="0"/>
          <a:ext cx="0" cy="0"/>
          <a:chOff x="0" y="0"/>
          <a:chExt cx="0" cy="0"/>
        </a:xfrm>
      </p:grpSpPr>
      <p:sp>
        <p:nvSpPr>
          <p:cNvPr id="447" name="Shape 4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What’s missing from Self-Attention?</a:t>
            </a:r>
            <a:endParaRPr>
              <a:latin typeface="Helvetica Neue Light"/>
              <a:ea typeface="Helvetica Neue Light"/>
              <a:cs typeface="Helvetica Neue Light"/>
              <a:sym typeface="Helvetica Neue Light"/>
            </a:endParaRPr>
          </a:p>
        </p:txBody>
      </p:sp>
      <p:sp>
        <p:nvSpPr>
          <p:cNvPr id="448" name="Shape 448"/>
          <p:cNvSpPr/>
          <p:nvPr/>
        </p:nvSpPr>
        <p:spPr>
          <a:xfrm>
            <a:off x="9393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9" name="Shape 449"/>
          <p:cNvSpPr/>
          <p:nvPr/>
        </p:nvSpPr>
        <p:spPr>
          <a:xfrm>
            <a:off x="13781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0" name="Shape 450"/>
          <p:cNvSpPr/>
          <p:nvPr/>
        </p:nvSpPr>
        <p:spPr>
          <a:xfrm>
            <a:off x="18169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1" name="Shape 451"/>
          <p:cNvSpPr/>
          <p:nvPr/>
        </p:nvSpPr>
        <p:spPr>
          <a:xfrm>
            <a:off x="22557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2" name="Shape 452"/>
          <p:cNvSpPr/>
          <p:nvPr/>
        </p:nvSpPr>
        <p:spPr>
          <a:xfrm>
            <a:off x="26944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3" name="Shape 453"/>
          <p:cNvSpPr/>
          <p:nvPr/>
        </p:nvSpPr>
        <p:spPr>
          <a:xfrm>
            <a:off x="31332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4" name="Shape 454"/>
          <p:cNvSpPr/>
          <p:nvPr/>
        </p:nvSpPr>
        <p:spPr>
          <a:xfrm>
            <a:off x="35720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5" name="Shape 455"/>
          <p:cNvSpPr/>
          <p:nvPr/>
        </p:nvSpPr>
        <p:spPr>
          <a:xfrm>
            <a:off x="9393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6" name="Shape 456"/>
          <p:cNvSpPr/>
          <p:nvPr/>
        </p:nvSpPr>
        <p:spPr>
          <a:xfrm>
            <a:off x="13781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7" name="Shape 457"/>
          <p:cNvSpPr/>
          <p:nvPr/>
        </p:nvSpPr>
        <p:spPr>
          <a:xfrm>
            <a:off x="18169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8" name="Shape 458"/>
          <p:cNvSpPr/>
          <p:nvPr/>
        </p:nvSpPr>
        <p:spPr>
          <a:xfrm>
            <a:off x="22557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9" name="Shape 459"/>
          <p:cNvSpPr/>
          <p:nvPr/>
        </p:nvSpPr>
        <p:spPr>
          <a:xfrm>
            <a:off x="26944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0" name="Shape 460"/>
          <p:cNvSpPr/>
          <p:nvPr/>
        </p:nvSpPr>
        <p:spPr>
          <a:xfrm>
            <a:off x="31332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1" name="Shape 461"/>
          <p:cNvSpPr/>
          <p:nvPr/>
        </p:nvSpPr>
        <p:spPr>
          <a:xfrm>
            <a:off x="35720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62" name="Shape 462"/>
          <p:cNvCxnSpPr/>
          <p:nvPr/>
        </p:nvCxnSpPr>
        <p:spPr>
          <a:xfrm flipH="1" rot="10800000">
            <a:off x="1862675" y="3835225"/>
            <a:ext cx="438900" cy="363000"/>
          </a:xfrm>
          <a:prstGeom prst="straightConnector1">
            <a:avLst/>
          </a:prstGeom>
          <a:noFill/>
          <a:ln cap="flat" cmpd="sng" w="28575">
            <a:solidFill>
              <a:srgbClr val="FF0000"/>
            </a:solidFill>
            <a:prstDash val="solid"/>
            <a:round/>
            <a:headEnd len="med" w="med" type="none"/>
            <a:tailEnd len="med" w="med" type="triangle"/>
          </a:ln>
        </p:spPr>
      </p:cxnSp>
      <p:cxnSp>
        <p:nvCxnSpPr>
          <p:cNvPr id="463" name="Shape 463"/>
          <p:cNvCxnSpPr/>
          <p:nvPr/>
        </p:nvCxnSpPr>
        <p:spPr>
          <a:xfrm rot="10800000">
            <a:off x="2301450" y="3835275"/>
            <a:ext cx="0" cy="363000"/>
          </a:xfrm>
          <a:prstGeom prst="straightConnector1">
            <a:avLst/>
          </a:prstGeom>
          <a:noFill/>
          <a:ln cap="flat" cmpd="sng" w="28575">
            <a:solidFill>
              <a:srgbClr val="00FF00"/>
            </a:solidFill>
            <a:prstDash val="solid"/>
            <a:round/>
            <a:headEnd len="med" w="med" type="none"/>
            <a:tailEnd len="med" w="med" type="triangle"/>
          </a:ln>
        </p:spPr>
      </p:cxnSp>
      <p:cxnSp>
        <p:nvCxnSpPr>
          <p:cNvPr id="464" name="Shape 464"/>
          <p:cNvCxnSpPr/>
          <p:nvPr/>
        </p:nvCxnSpPr>
        <p:spPr>
          <a:xfrm rot="10800000">
            <a:off x="2301325" y="3835225"/>
            <a:ext cx="438900" cy="363000"/>
          </a:xfrm>
          <a:prstGeom prst="straightConnector1">
            <a:avLst/>
          </a:prstGeom>
          <a:noFill/>
          <a:ln cap="flat" cmpd="sng" w="28575">
            <a:solidFill>
              <a:srgbClr val="0000FF"/>
            </a:solidFill>
            <a:prstDash val="solid"/>
            <a:round/>
            <a:headEnd len="med" w="med" type="none"/>
            <a:tailEnd len="med" w="med" type="triangle"/>
          </a:ln>
        </p:spPr>
      </p:cxnSp>
      <p:sp>
        <p:nvSpPr>
          <p:cNvPr id="465" name="Shape 465"/>
          <p:cNvSpPr txBox="1"/>
          <p:nvPr/>
        </p:nvSpPr>
        <p:spPr>
          <a:xfrm>
            <a:off x="882225"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Convolution</a:t>
            </a:r>
            <a:endParaRPr sz="3000">
              <a:latin typeface="Helvetica Neue Light"/>
              <a:ea typeface="Helvetica Neue Light"/>
              <a:cs typeface="Helvetica Neue Light"/>
              <a:sym typeface="Helvetica Neue Light"/>
            </a:endParaRPr>
          </a:p>
        </p:txBody>
      </p:sp>
      <p:cxnSp>
        <p:nvCxnSpPr>
          <p:cNvPr id="466" name="Shape 466"/>
          <p:cNvCxnSpPr>
            <a:endCxn id="458" idx="4"/>
          </p:cNvCxnSpPr>
          <p:nvPr/>
        </p:nvCxnSpPr>
        <p:spPr>
          <a:xfrm flipH="1" rot="10800000">
            <a:off x="1423950" y="3835225"/>
            <a:ext cx="877500" cy="363000"/>
          </a:xfrm>
          <a:prstGeom prst="straightConnector1">
            <a:avLst/>
          </a:prstGeom>
          <a:noFill/>
          <a:ln cap="flat" cmpd="sng" w="28575">
            <a:solidFill>
              <a:srgbClr val="9900FF"/>
            </a:solidFill>
            <a:prstDash val="solid"/>
            <a:round/>
            <a:headEnd len="med" w="med" type="none"/>
            <a:tailEnd len="med" w="med" type="triangle"/>
          </a:ln>
        </p:spPr>
      </p:cxnSp>
      <p:cxnSp>
        <p:nvCxnSpPr>
          <p:cNvPr id="467" name="Shape 467"/>
          <p:cNvCxnSpPr>
            <a:endCxn id="458" idx="4"/>
          </p:cNvCxnSpPr>
          <p:nvPr/>
        </p:nvCxnSpPr>
        <p:spPr>
          <a:xfrm rot="10800000">
            <a:off x="2301450" y="3835225"/>
            <a:ext cx="877500" cy="363000"/>
          </a:xfrm>
          <a:prstGeom prst="straightConnector1">
            <a:avLst/>
          </a:prstGeom>
          <a:noFill/>
          <a:ln cap="flat" cmpd="sng" w="28575">
            <a:solidFill>
              <a:srgbClr val="F1C232"/>
            </a:solidFill>
            <a:prstDash val="solid"/>
            <a:round/>
            <a:headEnd len="med" w="med" type="none"/>
            <a:tailEnd len="med" w="med" type="triangle"/>
          </a:ln>
        </p:spPr>
      </p:cxnSp>
      <p:sp>
        <p:nvSpPr>
          <p:cNvPr id="468" name="Shape 468"/>
          <p:cNvSpPr/>
          <p:nvPr/>
        </p:nvSpPr>
        <p:spPr>
          <a:xfrm>
            <a:off x="50668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9" name="Shape 469"/>
          <p:cNvSpPr/>
          <p:nvPr/>
        </p:nvSpPr>
        <p:spPr>
          <a:xfrm>
            <a:off x="55055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0" name="Shape 470"/>
          <p:cNvSpPr/>
          <p:nvPr/>
        </p:nvSpPr>
        <p:spPr>
          <a:xfrm>
            <a:off x="59443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1" name="Shape 471"/>
          <p:cNvSpPr/>
          <p:nvPr/>
        </p:nvSpPr>
        <p:spPr>
          <a:xfrm>
            <a:off x="63831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2" name="Shape 472"/>
          <p:cNvSpPr/>
          <p:nvPr/>
        </p:nvSpPr>
        <p:spPr>
          <a:xfrm>
            <a:off x="68219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3" name="Shape 473"/>
          <p:cNvSpPr/>
          <p:nvPr/>
        </p:nvSpPr>
        <p:spPr>
          <a:xfrm>
            <a:off x="72606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4" name="Shape 474"/>
          <p:cNvSpPr/>
          <p:nvPr/>
        </p:nvSpPr>
        <p:spPr>
          <a:xfrm>
            <a:off x="76994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5" name="Shape 475"/>
          <p:cNvSpPr/>
          <p:nvPr/>
        </p:nvSpPr>
        <p:spPr>
          <a:xfrm>
            <a:off x="50668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6" name="Shape 476"/>
          <p:cNvSpPr/>
          <p:nvPr/>
        </p:nvSpPr>
        <p:spPr>
          <a:xfrm>
            <a:off x="55055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7" name="Shape 477"/>
          <p:cNvSpPr/>
          <p:nvPr/>
        </p:nvSpPr>
        <p:spPr>
          <a:xfrm>
            <a:off x="59443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8" name="Shape 478"/>
          <p:cNvSpPr/>
          <p:nvPr/>
        </p:nvSpPr>
        <p:spPr>
          <a:xfrm>
            <a:off x="63831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9" name="Shape 479"/>
          <p:cNvSpPr/>
          <p:nvPr/>
        </p:nvSpPr>
        <p:spPr>
          <a:xfrm>
            <a:off x="68219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0" name="Shape 480"/>
          <p:cNvSpPr/>
          <p:nvPr/>
        </p:nvSpPr>
        <p:spPr>
          <a:xfrm>
            <a:off x="72606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1" name="Shape 481"/>
          <p:cNvSpPr/>
          <p:nvPr/>
        </p:nvSpPr>
        <p:spPr>
          <a:xfrm>
            <a:off x="76994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82" name="Shape 482"/>
          <p:cNvCxnSpPr/>
          <p:nvPr/>
        </p:nvCxnSpPr>
        <p:spPr>
          <a:xfrm flipH="1" rot="10800000">
            <a:off x="5990100" y="3835225"/>
            <a:ext cx="438900" cy="363000"/>
          </a:xfrm>
          <a:prstGeom prst="straightConnector1">
            <a:avLst/>
          </a:prstGeom>
          <a:noFill/>
          <a:ln cap="flat" cmpd="sng" w="28575">
            <a:solidFill>
              <a:srgbClr val="666666"/>
            </a:solidFill>
            <a:prstDash val="solid"/>
            <a:round/>
            <a:headEnd len="med" w="med" type="none"/>
            <a:tailEnd len="med" w="med" type="triangle"/>
          </a:ln>
        </p:spPr>
      </p:cxnSp>
      <p:cxnSp>
        <p:nvCxnSpPr>
          <p:cNvPr id="483" name="Shape 483"/>
          <p:cNvCxnSpPr/>
          <p:nvPr/>
        </p:nvCxnSpPr>
        <p:spPr>
          <a:xfrm rot="10800000">
            <a:off x="6428875" y="3835275"/>
            <a:ext cx="0" cy="363000"/>
          </a:xfrm>
          <a:prstGeom prst="straightConnector1">
            <a:avLst/>
          </a:prstGeom>
          <a:noFill/>
          <a:ln cap="flat" cmpd="sng" w="28575">
            <a:solidFill>
              <a:srgbClr val="B7B7B7"/>
            </a:solidFill>
            <a:prstDash val="solid"/>
            <a:round/>
            <a:headEnd len="med" w="med" type="none"/>
            <a:tailEnd len="med" w="med" type="triangle"/>
          </a:ln>
        </p:spPr>
      </p:cxnSp>
      <p:cxnSp>
        <p:nvCxnSpPr>
          <p:cNvPr id="484" name="Shape 484"/>
          <p:cNvCxnSpPr/>
          <p:nvPr/>
        </p:nvCxnSpPr>
        <p:spPr>
          <a:xfrm rot="10800000">
            <a:off x="6428750" y="3835225"/>
            <a:ext cx="438900" cy="363000"/>
          </a:xfrm>
          <a:prstGeom prst="straightConnector1">
            <a:avLst/>
          </a:prstGeom>
          <a:noFill/>
          <a:ln cap="flat" cmpd="sng" w="28575">
            <a:solidFill>
              <a:srgbClr val="F3F3F3"/>
            </a:solidFill>
            <a:prstDash val="solid"/>
            <a:round/>
            <a:headEnd len="med" w="med" type="none"/>
            <a:tailEnd len="med" w="med" type="triangle"/>
          </a:ln>
        </p:spPr>
      </p:cxnSp>
      <p:sp>
        <p:nvSpPr>
          <p:cNvPr id="485" name="Shape 485"/>
          <p:cNvSpPr txBox="1"/>
          <p:nvPr/>
        </p:nvSpPr>
        <p:spPr>
          <a:xfrm>
            <a:off x="5009650"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Self-Attention</a:t>
            </a:r>
            <a:endParaRPr sz="3000">
              <a:latin typeface="Helvetica Neue Light"/>
              <a:ea typeface="Helvetica Neue Light"/>
              <a:cs typeface="Helvetica Neue Light"/>
              <a:sym typeface="Helvetica Neue Light"/>
            </a:endParaRPr>
          </a:p>
        </p:txBody>
      </p:sp>
      <p:cxnSp>
        <p:nvCxnSpPr>
          <p:cNvPr id="486" name="Shape 486"/>
          <p:cNvCxnSpPr>
            <a:endCxn id="478" idx="4"/>
          </p:cNvCxnSpPr>
          <p:nvPr/>
        </p:nvCxnSpPr>
        <p:spPr>
          <a:xfrm flipH="1" rot="10800000">
            <a:off x="5551375" y="3835225"/>
            <a:ext cx="877500" cy="363000"/>
          </a:xfrm>
          <a:prstGeom prst="straightConnector1">
            <a:avLst/>
          </a:prstGeom>
          <a:noFill/>
          <a:ln cap="flat" cmpd="sng" w="28575">
            <a:solidFill>
              <a:srgbClr val="F3F3F3"/>
            </a:solidFill>
            <a:prstDash val="solid"/>
            <a:round/>
            <a:headEnd len="med" w="med" type="none"/>
            <a:tailEnd len="med" w="med" type="triangle"/>
          </a:ln>
        </p:spPr>
      </p:cxnSp>
      <p:cxnSp>
        <p:nvCxnSpPr>
          <p:cNvPr id="487" name="Shape 487"/>
          <p:cNvCxnSpPr>
            <a:endCxn id="478" idx="4"/>
          </p:cNvCxnSpPr>
          <p:nvPr/>
        </p:nvCxnSpPr>
        <p:spPr>
          <a:xfrm rot="10800000">
            <a:off x="6428875" y="3835225"/>
            <a:ext cx="877500" cy="363000"/>
          </a:xfrm>
          <a:prstGeom prst="straightConnector1">
            <a:avLst/>
          </a:prstGeom>
          <a:noFill/>
          <a:ln cap="flat" cmpd="sng" w="28575">
            <a:solidFill>
              <a:srgbClr val="434343"/>
            </a:solidFill>
            <a:prstDash val="solid"/>
            <a:round/>
            <a:headEnd len="med" w="med" type="none"/>
            <a:tailEnd len="med" w="med" type="triangle"/>
          </a:ln>
        </p:spPr>
      </p:cxnSp>
      <p:cxnSp>
        <p:nvCxnSpPr>
          <p:cNvPr id="488" name="Shape 488"/>
          <p:cNvCxnSpPr>
            <a:endCxn id="478" idx="4"/>
          </p:cNvCxnSpPr>
          <p:nvPr/>
        </p:nvCxnSpPr>
        <p:spPr>
          <a:xfrm rot="10800000">
            <a:off x="6428875" y="3835225"/>
            <a:ext cx="1316400" cy="363000"/>
          </a:xfrm>
          <a:prstGeom prst="straightConnector1">
            <a:avLst/>
          </a:prstGeom>
          <a:noFill/>
          <a:ln cap="flat" cmpd="sng" w="28575">
            <a:solidFill>
              <a:srgbClr val="EFEFEF"/>
            </a:solidFill>
            <a:prstDash val="solid"/>
            <a:round/>
            <a:headEnd len="med" w="med" type="none"/>
            <a:tailEnd len="med" w="med" type="triangle"/>
          </a:ln>
        </p:spPr>
      </p:cxnSp>
      <p:cxnSp>
        <p:nvCxnSpPr>
          <p:cNvPr id="489" name="Shape 489"/>
          <p:cNvCxnSpPr>
            <a:endCxn id="478" idx="4"/>
          </p:cNvCxnSpPr>
          <p:nvPr/>
        </p:nvCxnSpPr>
        <p:spPr>
          <a:xfrm flipH="1" rot="10800000">
            <a:off x="5112475" y="3835225"/>
            <a:ext cx="1316400" cy="363000"/>
          </a:xfrm>
          <a:prstGeom prst="straightConnector1">
            <a:avLst/>
          </a:prstGeom>
          <a:noFill/>
          <a:ln cap="flat" cmpd="sng" w="28575">
            <a:solidFill>
              <a:srgbClr val="B7B7B7"/>
            </a:solidFill>
            <a:prstDash val="solid"/>
            <a:round/>
            <a:headEnd len="med" w="med" type="none"/>
            <a:tailEnd len="med" w="med" type="triangle"/>
          </a:ln>
        </p:spPr>
      </p:cxnSp>
      <p:sp>
        <p:nvSpPr>
          <p:cNvPr id="490" name="Shape 490"/>
          <p:cNvSpPr txBox="1"/>
          <p:nvPr/>
        </p:nvSpPr>
        <p:spPr>
          <a:xfrm>
            <a:off x="641550" y="1380125"/>
            <a:ext cx="7789800" cy="13173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Convolution: a different linear transformation for each relative position.</a:t>
            </a:r>
            <a:br>
              <a:rPr lang="en" sz="1800">
                <a:latin typeface="Helvetica Neue Light"/>
                <a:ea typeface="Helvetica Neue Light"/>
                <a:cs typeface="Helvetica Neue Light"/>
                <a:sym typeface="Helvetica Neue Light"/>
              </a:rPr>
            </a:br>
            <a:r>
              <a:rPr lang="en" sz="1800">
                <a:latin typeface="Helvetica Neue Light"/>
                <a:ea typeface="Helvetica Neue Light"/>
                <a:cs typeface="Helvetica Neue Light"/>
                <a:sym typeface="Helvetica Neue Light"/>
              </a:rPr>
              <a:t>Allows you to distinguish what information came from where.</a:t>
            </a:r>
            <a:br>
              <a:rPr lang="en" sz="1800">
                <a:latin typeface="Helvetica Neue Light"/>
                <a:ea typeface="Helvetica Neue Light"/>
                <a:cs typeface="Helvetica Neue Light"/>
                <a:sym typeface="Helvetica Neue Light"/>
              </a:rPr>
            </a:br>
            <a:endParaRPr sz="1800">
              <a:latin typeface="Helvetica Neue Light"/>
              <a:ea typeface="Helvetica Neue Light"/>
              <a:cs typeface="Helvetica Neue Light"/>
              <a:sym typeface="Helvetica Neue Light"/>
            </a:endParaRPr>
          </a:p>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Self-Attention: a weighted average :(</a:t>
            </a:r>
            <a:endParaRPr sz="1800">
              <a:latin typeface="Helvetica Neue Light"/>
              <a:ea typeface="Helvetica Neue Light"/>
              <a:cs typeface="Helvetica Neue Light"/>
              <a:sym typeface="Helvetica Neue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4" name="Shape 494"/>
        <p:cNvGrpSpPr/>
        <p:nvPr/>
      </p:nvGrpSpPr>
      <p:grpSpPr>
        <a:xfrm>
          <a:off x="0" y="0"/>
          <a:ext cx="0" cy="0"/>
          <a:chOff x="0" y="0"/>
          <a:chExt cx="0" cy="0"/>
        </a:xfrm>
      </p:grpSpPr>
      <p:sp>
        <p:nvSpPr>
          <p:cNvPr id="495" name="Shape 49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The Fix:  Multi-Head Attention</a:t>
            </a:r>
            <a:endParaRPr>
              <a:latin typeface="Helvetica Neue Light"/>
              <a:ea typeface="Helvetica Neue Light"/>
              <a:cs typeface="Helvetica Neue Light"/>
              <a:sym typeface="Helvetica Neue Light"/>
            </a:endParaRPr>
          </a:p>
        </p:txBody>
      </p:sp>
      <p:sp>
        <p:nvSpPr>
          <p:cNvPr id="496" name="Shape 496"/>
          <p:cNvSpPr/>
          <p:nvPr/>
        </p:nvSpPr>
        <p:spPr>
          <a:xfrm>
            <a:off x="9393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7" name="Shape 497"/>
          <p:cNvSpPr/>
          <p:nvPr/>
        </p:nvSpPr>
        <p:spPr>
          <a:xfrm>
            <a:off x="13781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8" name="Shape 498"/>
          <p:cNvSpPr/>
          <p:nvPr/>
        </p:nvSpPr>
        <p:spPr>
          <a:xfrm>
            <a:off x="18169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9" name="Shape 499"/>
          <p:cNvSpPr/>
          <p:nvPr/>
        </p:nvSpPr>
        <p:spPr>
          <a:xfrm>
            <a:off x="22557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0" name="Shape 500"/>
          <p:cNvSpPr/>
          <p:nvPr/>
        </p:nvSpPr>
        <p:spPr>
          <a:xfrm>
            <a:off x="26944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1" name="Shape 501"/>
          <p:cNvSpPr/>
          <p:nvPr/>
        </p:nvSpPr>
        <p:spPr>
          <a:xfrm>
            <a:off x="31332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2" name="Shape 502"/>
          <p:cNvSpPr/>
          <p:nvPr/>
        </p:nvSpPr>
        <p:spPr>
          <a:xfrm>
            <a:off x="35720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3" name="Shape 503"/>
          <p:cNvSpPr/>
          <p:nvPr/>
        </p:nvSpPr>
        <p:spPr>
          <a:xfrm>
            <a:off x="9393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4" name="Shape 504"/>
          <p:cNvSpPr/>
          <p:nvPr/>
        </p:nvSpPr>
        <p:spPr>
          <a:xfrm>
            <a:off x="13781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5" name="Shape 505"/>
          <p:cNvSpPr/>
          <p:nvPr/>
        </p:nvSpPr>
        <p:spPr>
          <a:xfrm>
            <a:off x="18169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6" name="Shape 506"/>
          <p:cNvSpPr/>
          <p:nvPr/>
        </p:nvSpPr>
        <p:spPr>
          <a:xfrm>
            <a:off x="22557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7" name="Shape 507"/>
          <p:cNvSpPr/>
          <p:nvPr/>
        </p:nvSpPr>
        <p:spPr>
          <a:xfrm>
            <a:off x="26944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8" name="Shape 508"/>
          <p:cNvSpPr/>
          <p:nvPr/>
        </p:nvSpPr>
        <p:spPr>
          <a:xfrm>
            <a:off x="31332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9" name="Shape 509"/>
          <p:cNvSpPr/>
          <p:nvPr/>
        </p:nvSpPr>
        <p:spPr>
          <a:xfrm>
            <a:off x="35720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510" name="Shape 510"/>
          <p:cNvCxnSpPr/>
          <p:nvPr/>
        </p:nvCxnSpPr>
        <p:spPr>
          <a:xfrm flipH="1" rot="10800000">
            <a:off x="1862675" y="3835225"/>
            <a:ext cx="438900" cy="363000"/>
          </a:xfrm>
          <a:prstGeom prst="straightConnector1">
            <a:avLst/>
          </a:prstGeom>
          <a:noFill/>
          <a:ln cap="flat" cmpd="sng" w="28575">
            <a:solidFill>
              <a:srgbClr val="FF0000"/>
            </a:solidFill>
            <a:prstDash val="solid"/>
            <a:round/>
            <a:headEnd len="med" w="med" type="none"/>
            <a:tailEnd len="med" w="med" type="triangle"/>
          </a:ln>
        </p:spPr>
      </p:cxnSp>
      <p:cxnSp>
        <p:nvCxnSpPr>
          <p:cNvPr id="511" name="Shape 511"/>
          <p:cNvCxnSpPr/>
          <p:nvPr/>
        </p:nvCxnSpPr>
        <p:spPr>
          <a:xfrm rot="10800000">
            <a:off x="2301450" y="3835275"/>
            <a:ext cx="0" cy="363000"/>
          </a:xfrm>
          <a:prstGeom prst="straightConnector1">
            <a:avLst/>
          </a:prstGeom>
          <a:noFill/>
          <a:ln cap="flat" cmpd="sng" w="28575">
            <a:solidFill>
              <a:srgbClr val="00FF00"/>
            </a:solidFill>
            <a:prstDash val="solid"/>
            <a:round/>
            <a:headEnd len="med" w="med" type="none"/>
            <a:tailEnd len="med" w="med" type="triangle"/>
          </a:ln>
        </p:spPr>
      </p:cxnSp>
      <p:cxnSp>
        <p:nvCxnSpPr>
          <p:cNvPr id="512" name="Shape 512"/>
          <p:cNvCxnSpPr/>
          <p:nvPr/>
        </p:nvCxnSpPr>
        <p:spPr>
          <a:xfrm rot="10800000">
            <a:off x="2301325" y="3835225"/>
            <a:ext cx="438900" cy="363000"/>
          </a:xfrm>
          <a:prstGeom prst="straightConnector1">
            <a:avLst/>
          </a:prstGeom>
          <a:noFill/>
          <a:ln cap="flat" cmpd="sng" w="28575">
            <a:solidFill>
              <a:srgbClr val="0000FF"/>
            </a:solidFill>
            <a:prstDash val="solid"/>
            <a:round/>
            <a:headEnd len="med" w="med" type="none"/>
            <a:tailEnd len="med" w="med" type="triangle"/>
          </a:ln>
        </p:spPr>
      </p:cxnSp>
      <p:sp>
        <p:nvSpPr>
          <p:cNvPr id="513" name="Shape 513"/>
          <p:cNvSpPr txBox="1"/>
          <p:nvPr/>
        </p:nvSpPr>
        <p:spPr>
          <a:xfrm>
            <a:off x="882225" y="2846425"/>
            <a:ext cx="26898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Convolution</a:t>
            </a:r>
            <a:endParaRPr sz="3000">
              <a:latin typeface="Helvetica Neue Light"/>
              <a:ea typeface="Helvetica Neue Light"/>
              <a:cs typeface="Helvetica Neue Light"/>
              <a:sym typeface="Helvetica Neue Light"/>
            </a:endParaRPr>
          </a:p>
        </p:txBody>
      </p:sp>
      <p:cxnSp>
        <p:nvCxnSpPr>
          <p:cNvPr id="514" name="Shape 514"/>
          <p:cNvCxnSpPr>
            <a:endCxn id="506" idx="4"/>
          </p:cNvCxnSpPr>
          <p:nvPr/>
        </p:nvCxnSpPr>
        <p:spPr>
          <a:xfrm flipH="1" rot="10800000">
            <a:off x="1423950" y="3835225"/>
            <a:ext cx="877500" cy="363000"/>
          </a:xfrm>
          <a:prstGeom prst="straightConnector1">
            <a:avLst/>
          </a:prstGeom>
          <a:noFill/>
          <a:ln cap="flat" cmpd="sng" w="28575">
            <a:solidFill>
              <a:srgbClr val="9900FF"/>
            </a:solidFill>
            <a:prstDash val="solid"/>
            <a:round/>
            <a:headEnd len="med" w="med" type="none"/>
            <a:tailEnd len="med" w="med" type="triangle"/>
          </a:ln>
        </p:spPr>
      </p:cxnSp>
      <p:cxnSp>
        <p:nvCxnSpPr>
          <p:cNvPr id="515" name="Shape 515"/>
          <p:cNvCxnSpPr>
            <a:endCxn id="506" idx="4"/>
          </p:cNvCxnSpPr>
          <p:nvPr/>
        </p:nvCxnSpPr>
        <p:spPr>
          <a:xfrm rot="10800000">
            <a:off x="2301450" y="3835225"/>
            <a:ext cx="877500" cy="363000"/>
          </a:xfrm>
          <a:prstGeom prst="straightConnector1">
            <a:avLst/>
          </a:prstGeom>
          <a:noFill/>
          <a:ln cap="flat" cmpd="sng" w="28575">
            <a:solidFill>
              <a:srgbClr val="F1C232"/>
            </a:solidFill>
            <a:prstDash val="solid"/>
            <a:round/>
            <a:headEnd len="med" w="med" type="none"/>
            <a:tailEnd len="med" w="med" type="triangle"/>
          </a:ln>
        </p:spPr>
      </p:cxnSp>
      <p:sp>
        <p:nvSpPr>
          <p:cNvPr id="516" name="Shape 516"/>
          <p:cNvSpPr/>
          <p:nvPr/>
        </p:nvSpPr>
        <p:spPr>
          <a:xfrm>
            <a:off x="50668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7" name="Shape 517"/>
          <p:cNvSpPr/>
          <p:nvPr/>
        </p:nvSpPr>
        <p:spPr>
          <a:xfrm>
            <a:off x="55055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8" name="Shape 518"/>
          <p:cNvSpPr/>
          <p:nvPr/>
        </p:nvSpPr>
        <p:spPr>
          <a:xfrm>
            <a:off x="59443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9" name="Shape 519"/>
          <p:cNvSpPr/>
          <p:nvPr/>
        </p:nvSpPr>
        <p:spPr>
          <a:xfrm>
            <a:off x="638312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0" name="Shape 520"/>
          <p:cNvSpPr/>
          <p:nvPr/>
        </p:nvSpPr>
        <p:spPr>
          <a:xfrm>
            <a:off x="682190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1" name="Shape 521"/>
          <p:cNvSpPr/>
          <p:nvPr/>
        </p:nvSpPr>
        <p:spPr>
          <a:xfrm>
            <a:off x="7260675"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2" name="Shape 522"/>
          <p:cNvSpPr/>
          <p:nvPr/>
        </p:nvSpPr>
        <p:spPr>
          <a:xfrm>
            <a:off x="7699450" y="419817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3" name="Shape 523"/>
          <p:cNvSpPr/>
          <p:nvPr/>
        </p:nvSpPr>
        <p:spPr>
          <a:xfrm>
            <a:off x="50668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4" name="Shape 524"/>
          <p:cNvSpPr/>
          <p:nvPr/>
        </p:nvSpPr>
        <p:spPr>
          <a:xfrm>
            <a:off x="55055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5" name="Shape 525"/>
          <p:cNvSpPr/>
          <p:nvPr/>
        </p:nvSpPr>
        <p:spPr>
          <a:xfrm>
            <a:off x="59443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6" name="Shape 526"/>
          <p:cNvSpPr/>
          <p:nvPr/>
        </p:nvSpPr>
        <p:spPr>
          <a:xfrm>
            <a:off x="638312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7" name="Shape 527"/>
          <p:cNvSpPr/>
          <p:nvPr/>
        </p:nvSpPr>
        <p:spPr>
          <a:xfrm>
            <a:off x="682190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8" name="Shape 528"/>
          <p:cNvSpPr/>
          <p:nvPr/>
        </p:nvSpPr>
        <p:spPr>
          <a:xfrm>
            <a:off x="7260675"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9" name="Shape 529"/>
          <p:cNvSpPr/>
          <p:nvPr/>
        </p:nvSpPr>
        <p:spPr>
          <a:xfrm>
            <a:off x="7699450" y="3743425"/>
            <a:ext cx="91500" cy="918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530" name="Shape 530"/>
          <p:cNvCxnSpPr/>
          <p:nvPr/>
        </p:nvCxnSpPr>
        <p:spPr>
          <a:xfrm flipH="1" rot="10800000">
            <a:off x="5990100" y="3835225"/>
            <a:ext cx="438900" cy="363000"/>
          </a:xfrm>
          <a:prstGeom prst="straightConnector1">
            <a:avLst/>
          </a:prstGeom>
          <a:noFill/>
          <a:ln cap="flat" cmpd="sng" w="28575">
            <a:solidFill>
              <a:srgbClr val="00FF00"/>
            </a:solidFill>
            <a:prstDash val="solid"/>
            <a:round/>
            <a:headEnd len="med" w="med" type="none"/>
            <a:tailEnd len="med" w="med" type="triangle"/>
          </a:ln>
        </p:spPr>
      </p:cxnSp>
      <p:cxnSp>
        <p:nvCxnSpPr>
          <p:cNvPr id="531" name="Shape 531"/>
          <p:cNvCxnSpPr/>
          <p:nvPr/>
        </p:nvCxnSpPr>
        <p:spPr>
          <a:xfrm rot="10800000">
            <a:off x="6428875" y="3835275"/>
            <a:ext cx="0" cy="363000"/>
          </a:xfrm>
          <a:prstGeom prst="straightConnector1">
            <a:avLst/>
          </a:prstGeom>
          <a:noFill/>
          <a:ln cap="flat" cmpd="sng" w="28575">
            <a:solidFill>
              <a:srgbClr val="B6D7A8"/>
            </a:solidFill>
            <a:prstDash val="solid"/>
            <a:round/>
            <a:headEnd len="med" w="med" type="none"/>
            <a:tailEnd len="med" w="med" type="triangle"/>
          </a:ln>
        </p:spPr>
      </p:cxnSp>
      <p:cxnSp>
        <p:nvCxnSpPr>
          <p:cNvPr id="532" name="Shape 532"/>
          <p:cNvCxnSpPr/>
          <p:nvPr/>
        </p:nvCxnSpPr>
        <p:spPr>
          <a:xfrm rot="10800000">
            <a:off x="6428750" y="3835225"/>
            <a:ext cx="438900" cy="363000"/>
          </a:xfrm>
          <a:prstGeom prst="straightConnector1">
            <a:avLst/>
          </a:prstGeom>
          <a:noFill/>
          <a:ln cap="flat" cmpd="sng" w="28575">
            <a:solidFill>
              <a:srgbClr val="D9EAD3"/>
            </a:solidFill>
            <a:prstDash val="solid"/>
            <a:round/>
            <a:headEnd len="med" w="med" type="none"/>
            <a:tailEnd len="med" w="med" type="triangle"/>
          </a:ln>
        </p:spPr>
      </p:cxnSp>
      <p:sp>
        <p:nvSpPr>
          <p:cNvPr id="533" name="Shape 533"/>
          <p:cNvSpPr txBox="1"/>
          <p:nvPr/>
        </p:nvSpPr>
        <p:spPr>
          <a:xfrm>
            <a:off x="4456200" y="2846425"/>
            <a:ext cx="3975300" cy="68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Helvetica Neue Light"/>
                <a:ea typeface="Helvetica Neue Light"/>
                <a:cs typeface="Helvetica Neue Light"/>
                <a:sym typeface="Helvetica Neue Light"/>
              </a:rPr>
              <a:t>Multi-Head Attention</a:t>
            </a:r>
            <a:endParaRPr sz="3000">
              <a:latin typeface="Helvetica Neue Light"/>
              <a:ea typeface="Helvetica Neue Light"/>
              <a:cs typeface="Helvetica Neue Light"/>
              <a:sym typeface="Helvetica Neue Light"/>
            </a:endParaRPr>
          </a:p>
        </p:txBody>
      </p:sp>
      <p:cxnSp>
        <p:nvCxnSpPr>
          <p:cNvPr id="534" name="Shape 534"/>
          <p:cNvCxnSpPr>
            <a:endCxn id="526" idx="4"/>
          </p:cNvCxnSpPr>
          <p:nvPr/>
        </p:nvCxnSpPr>
        <p:spPr>
          <a:xfrm flipH="1" rot="10800000">
            <a:off x="5551375" y="3835225"/>
            <a:ext cx="877500" cy="363000"/>
          </a:xfrm>
          <a:prstGeom prst="straightConnector1">
            <a:avLst/>
          </a:prstGeom>
          <a:noFill/>
          <a:ln cap="flat" cmpd="sng" w="28575">
            <a:solidFill>
              <a:srgbClr val="F4CCCC"/>
            </a:solidFill>
            <a:prstDash val="solid"/>
            <a:round/>
            <a:headEnd len="med" w="med" type="none"/>
            <a:tailEnd len="med" w="med" type="triangle"/>
          </a:ln>
        </p:spPr>
      </p:cxnSp>
      <p:cxnSp>
        <p:nvCxnSpPr>
          <p:cNvPr id="535" name="Shape 535"/>
          <p:cNvCxnSpPr>
            <a:endCxn id="526" idx="4"/>
          </p:cNvCxnSpPr>
          <p:nvPr/>
        </p:nvCxnSpPr>
        <p:spPr>
          <a:xfrm rot="10800000">
            <a:off x="6428875" y="3835225"/>
            <a:ext cx="877500" cy="363000"/>
          </a:xfrm>
          <a:prstGeom prst="straightConnector1">
            <a:avLst/>
          </a:prstGeom>
          <a:noFill/>
          <a:ln cap="flat" cmpd="sng" w="28575">
            <a:solidFill>
              <a:srgbClr val="0000FF"/>
            </a:solidFill>
            <a:prstDash val="solid"/>
            <a:round/>
            <a:headEnd len="med" w="med" type="none"/>
            <a:tailEnd len="med" w="med" type="triangle"/>
          </a:ln>
        </p:spPr>
      </p:cxnSp>
      <p:cxnSp>
        <p:nvCxnSpPr>
          <p:cNvPr id="536" name="Shape 536"/>
          <p:cNvCxnSpPr>
            <a:endCxn id="526" idx="4"/>
          </p:cNvCxnSpPr>
          <p:nvPr/>
        </p:nvCxnSpPr>
        <p:spPr>
          <a:xfrm rot="10800000">
            <a:off x="6428875" y="3835225"/>
            <a:ext cx="1316400" cy="363000"/>
          </a:xfrm>
          <a:prstGeom prst="straightConnector1">
            <a:avLst/>
          </a:prstGeom>
          <a:noFill/>
          <a:ln cap="flat" cmpd="sng" w="28575">
            <a:solidFill>
              <a:srgbClr val="F4CCCC"/>
            </a:solidFill>
            <a:prstDash val="solid"/>
            <a:round/>
            <a:headEnd len="med" w="med" type="none"/>
            <a:tailEnd len="med" w="med" type="triangle"/>
          </a:ln>
        </p:spPr>
      </p:cxnSp>
      <p:cxnSp>
        <p:nvCxnSpPr>
          <p:cNvPr id="537" name="Shape 537"/>
          <p:cNvCxnSpPr>
            <a:endCxn id="526" idx="4"/>
          </p:cNvCxnSpPr>
          <p:nvPr/>
        </p:nvCxnSpPr>
        <p:spPr>
          <a:xfrm flipH="1" rot="10800000">
            <a:off x="5112475" y="3835225"/>
            <a:ext cx="1316400" cy="363000"/>
          </a:xfrm>
          <a:prstGeom prst="straightConnector1">
            <a:avLst/>
          </a:prstGeom>
          <a:noFill/>
          <a:ln cap="flat" cmpd="sng" w="28575">
            <a:solidFill>
              <a:srgbClr val="FF0000"/>
            </a:solidFill>
            <a:prstDash val="solid"/>
            <a:round/>
            <a:headEnd len="med" w="med" type="none"/>
            <a:tailEnd len="med" w="med" type="triangle"/>
          </a:ln>
        </p:spPr>
      </p:cxnSp>
      <p:sp>
        <p:nvSpPr>
          <p:cNvPr id="538" name="Shape 538"/>
          <p:cNvSpPr txBox="1"/>
          <p:nvPr/>
        </p:nvSpPr>
        <p:spPr>
          <a:xfrm>
            <a:off x="641550" y="1193238"/>
            <a:ext cx="7789800" cy="15042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Multiple attention layers (heads) in parallel (shown by different colors)</a:t>
            </a:r>
            <a:br>
              <a:rPr lang="en" sz="1800">
                <a:latin typeface="Helvetica Neue Light"/>
                <a:ea typeface="Helvetica Neue Light"/>
                <a:cs typeface="Helvetica Neue Light"/>
                <a:sym typeface="Helvetica Neue Light"/>
              </a:rPr>
            </a:br>
            <a:endParaRPr sz="1800">
              <a:latin typeface="Helvetica Neue Light"/>
              <a:ea typeface="Helvetica Neue Light"/>
              <a:cs typeface="Helvetica Neue Light"/>
              <a:sym typeface="Helvetica Neue Light"/>
            </a:endParaRPr>
          </a:p>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Each head uses different linear transformations.</a:t>
            </a:r>
            <a:br>
              <a:rPr lang="en" sz="1800">
                <a:latin typeface="Helvetica Neue Light"/>
                <a:ea typeface="Helvetica Neue Light"/>
                <a:cs typeface="Helvetica Neue Light"/>
                <a:sym typeface="Helvetica Neue Light"/>
              </a:rPr>
            </a:br>
            <a:endParaRPr sz="1800">
              <a:latin typeface="Helvetica Neue Light"/>
              <a:ea typeface="Helvetica Neue Light"/>
              <a:cs typeface="Helvetica Neue Light"/>
              <a:sym typeface="Helvetica Neue Light"/>
            </a:endParaRPr>
          </a:p>
          <a:p>
            <a:pPr indent="-342900" lvl="0" marL="457200" rtl="0">
              <a:spcBef>
                <a:spcPts val="0"/>
              </a:spcBef>
              <a:spcAft>
                <a:spcPts val="0"/>
              </a:spcAft>
              <a:buSzPts val="1800"/>
              <a:buFont typeface="Helvetica Neue Light"/>
              <a:buChar char="●"/>
            </a:pPr>
            <a:r>
              <a:rPr lang="en" sz="1800">
                <a:latin typeface="Helvetica Neue Light"/>
                <a:ea typeface="Helvetica Neue Light"/>
                <a:cs typeface="Helvetica Neue Light"/>
                <a:sym typeface="Helvetica Neue Light"/>
              </a:rPr>
              <a:t>Different heads can learn different relationships.</a:t>
            </a:r>
            <a:endParaRPr sz="1800">
              <a:latin typeface="Helvetica Neue Light"/>
              <a:ea typeface="Helvetica Neue Light"/>
              <a:cs typeface="Helvetica Neue Light"/>
              <a:sym typeface="Helvetica Neue 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2" name="Shape 542"/>
        <p:cNvGrpSpPr/>
        <p:nvPr/>
      </p:nvGrpSpPr>
      <p:grpSpPr>
        <a:xfrm>
          <a:off x="0" y="0"/>
          <a:ext cx="0" cy="0"/>
          <a:chOff x="0" y="0"/>
          <a:chExt cx="0" cy="0"/>
        </a:xfrm>
      </p:grpSpPr>
      <p:sp>
        <p:nvSpPr>
          <p:cNvPr id="543" name="Shape 5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The Fix:  Multi-Head Attention</a:t>
            </a:r>
            <a:endParaRPr>
              <a:latin typeface="Helvetica Neue Light"/>
              <a:ea typeface="Helvetica Neue Light"/>
              <a:cs typeface="Helvetica Neue Light"/>
              <a:sym typeface="Helvetica Neue Light"/>
            </a:endParaRPr>
          </a:p>
        </p:txBody>
      </p:sp>
      <p:pic>
        <p:nvPicPr>
          <p:cNvPr descr="Screen Shot 2017-07-12 at 11.13.19 PM.png" id="544" name="Shape 544"/>
          <p:cNvPicPr preferRelativeResize="0"/>
          <p:nvPr/>
        </p:nvPicPr>
        <p:blipFill>
          <a:blip r:embed="rId3">
            <a:alphaModFix/>
          </a:blip>
          <a:stretch>
            <a:fillRect/>
          </a:stretch>
        </p:blipFill>
        <p:spPr>
          <a:xfrm>
            <a:off x="1320825" y="1147225"/>
            <a:ext cx="5822440" cy="38209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8" name="Shape 548"/>
        <p:cNvGrpSpPr/>
        <p:nvPr/>
      </p:nvGrpSpPr>
      <p:grpSpPr>
        <a:xfrm>
          <a:off x="0" y="0"/>
          <a:ext cx="0" cy="0"/>
          <a:chOff x="0" y="0"/>
          <a:chExt cx="0" cy="0"/>
        </a:xfrm>
      </p:grpSpPr>
      <p:sp>
        <p:nvSpPr>
          <p:cNvPr id="549" name="Shape 5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The Fix:  Multi-Head Attention</a:t>
            </a:r>
            <a:endParaRPr>
              <a:latin typeface="Helvetica Neue Light"/>
              <a:ea typeface="Helvetica Neue Light"/>
              <a:cs typeface="Helvetica Neue Light"/>
              <a:sym typeface="Helvetica Neue Light"/>
            </a:endParaRPr>
          </a:p>
        </p:txBody>
      </p:sp>
      <p:pic>
        <p:nvPicPr>
          <p:cNvPr descr="Screen Shot 2017-07-12 at 11.17.57 PM.png" id="550" name="Shape 550"/>
          <p:cNvPicPr preferRelativeResize="0"/>
          <p:nvPr/>
        </p:nvPicPr>
        <p:blipFill>
          <a:blip r:embed="rId3">
            <a:alphaModFix/>
          </a:blip>
          <a:stretch>
            <a:fillRect/>
          </a:stretch>
        </p:blipFill>
        <p:spPr>
          <a:xfrm>
            <a:off x="3004800" y="1135750"/>
            <a:ext cx="3248543" cy="382097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Shape 204"/>
          <p:cNvSpPr txBox="1"/>
          <p:nvPr>
            <p:ph type="ctrTitle"/>
          </p:nvPr>
        </p:nvSpPr>
        <p:spPr>
          <a:xfrm>
            <a:off x="401400" y="2160775"/>
            <a:ext cx="8222100" cy="933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b="1" lang="en"/>
              <a:t>How Deep Learning Quietly Revolutionized NLP (2016)</a:t>
            </a:r>
            <a:endParaRPr b="1"/>
          </a:p>
        </p:txBody>
      </p:sp>
      <p:pic>
        <p:nvPicPr>
          <p:cNvPr id="205" name="Shape 205"/>
          <p:cNvPicPr preferRelativeResize="0"/>
          <p:nvPr/>
        </p:nvPicPr>
        <p:blipFill>
          <a:blip r:embed="rId3">
            <a:alphaModFix/>
          </a:blip>
          <a:stretch>
            <a:fillRect/>
          </a:stretch>
        </p:blipFill>
        <p:spPr>
          <a:xfrm>
            <a:off x="8604698" y="4717250"/>
            <a:ext cx="539301" cy="42625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4" name="Shape 554"/>
        <p:cNvGrpSpPr/>
        <p:nvPr/>
      </p:nvGrpSpPr>
      <p:grpSpPr>
        <a:xfrm>
          <a:off x="0" y="0"/>
          <a:ext cx="0" cy="0"/>
          <a:chOff x="0" y="0"/>
          <a:chExt cx="0" cy="0"/>
        </a:xfrm>
      </p:grpSpPr>
      <p:graphicFrame>
        <p:nvGraphicFramePr>
          <p:cNvPr id="555" name="Shape 555"/>
          <p:cNvGraphicFramePr/>
          <p:nvPr/>
        </p:nvGraphicFramePr>
        <p:xfrm>
          <a:off x="920200" y="669600"/>
          <a:ext cx="3000000" cy="3000000"/>
        </p:xfrm>
        <a:graphic>
          <a:graphicData uri="http://schemas.openxmlformats.org/drawingml/2006/table">
            <a:tbl>
              <a:tblPr>
                <a:noFill/>
                <a:tableStyleId>{2FBB8610-5FBB-4333-8685-B9E99C4784C2}</a:tableStyleId>
              </a:tblPr>
              <a:tblGrid>
                <a:gridCol w="2354425"/>
                <a:gridCol w="2325225"/>
                <a:gridCol w="2325225"/>
              </a:tblGrid>
              <a:tr h="548600">
                <a:tc>
                  <a:txBody>
                    <a:bodyPr>
                      <a:noAutofit/>
                    </a:bodyPr>
                    <a:lstStyle/>
                    <a:p>
                      <a:pPr indent="0" lvl="0" marL="0" rtl="0">
                        <a:spcBef>
                          <a:spcPts val="0"/>
                        </a:spcBef>
                        <a:spcAft>
                          <a:spcPts val="0"/>
                        </a:spcAft>
                        <a:buNone/>
                      </a:pPr>
                      <a:r>
                        <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Ops</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Activations</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alpha val="0"/>
                        </a:srgbClr>
                      </a:solidFill>
                      <a:prstDash val="solid"/>
                      <a:round/>
                      <a:headEnd len="sm" w="sm" type="none"/>
                      <a:tailEnd len="sm" w="sm" type="none"/>
                    </a:lnL>
                    <a:lnR cap="flat" cmpd="sng" w="28575">
                      <a:solidFill>
                        <a:srgbClr val="9E9E9E">
                          <a:alpha val="0"/>
                        </a:srgbClr>
                      </a:solidFill>
                      <a:prstDash val="solid"/>
                      <a:round/>
                      <a:headEnd len="sm" w="sm" type="none"/>
                      <a:tailEnd len="sm" w="sm" type="none"/>
                    </a:lnR>
                    <a:lnT cap="flat" cmpd="sng" w="28575">
                      <a:solidFill>
                        <a:srgbClr val="9E9E9E">
                          <a:alpha val="0"/>
                        </a:srgbClr>
                      </a:solidFill>
                      <a:prstDash val="solid"/>
                      <a:round/>
                      <a:headEnd len="sm" w="sm" type="none"/>
                      <a:tailEnd len="sm" w="sm" type="none"/>
                    </a:lnT>
                    <a:lnB cap="flat" cmpd="sng" w="28575">
                      <a:solidFill>
                        <a:srgbClr val="9E9E9E"/>
                      </a:solidFill>
                      <a:prstDash val="solid"/>
                      <a:round/>
                      <a:headEnd len="sm" w="sm" type="none"/>
                      <a:tailEnd len="sm" w="sm" type="none"/>
                    </a:lnB>
                  </a:tcPr>
                </a:tc>
              </a:tr>
              <a:tr h="620850">
                <a:tc>
                  <a:txBody>
                    <a:bodyPr>
                      <a:noAutofit/>
                    </a:bodyPr>
                    <a:lstStyle/>
                    <a:p>
                      <a:pPr indent="0" lvl="0" marL="0" rtl="0">
                        <a:spcBef>
                          <a:spcPts val="0"/>
                        </a:spcBef>
                        <a:spcAft>
                          <a:spcPts val="0"/>
                        </a:spcAft>
                        <a:buNone/>
                      </a:pPr>
                      <a:r>
                        <a:rPr lang="en" sz="1800">
                          <a:latin typeface="Helvetica Neue Light"/>
                          <a:ea typeface="Helvetica Neue Light"/>
                          <a:cs typeface="Helvetica Neue Light"/>
                          <a:sym typeface="Helvetica Neue Light"/>
                        </a:rPr>
                        <a:t>Multi-Head Attention</a:t>
                      </a:r>
                      <a:endParaRPr sz="1800">
                        <a:latin typeface="Helvetica Neue Light"/>
                        <a:ea typeface="Helvetica Neue Light"/>
                        <a:cs typeface="Helvetica Neue Light"/>
                        <a:sym typeface="Helvetica Neue Light"/>
                      </a:endParaRPr>
                    </a:p>
                    <a:p>
                      <a:pPr indent="0" lvl="0" marL="0" rtl="0">
                        <a:spcBef>
                          <a:spcPts val="0"/>
                        </a:spcBef>
                        <a:spcAft>
                          <a:spcPts val="0"/>
                        </a:spcAft>
                        <a:buNone/>
                      </a:pPr>
                      <a:r>
                        <a:rPr lang="en" sz="1200">
                          <a:latin typeface="Helvetica Neue Light"/>
                          <a:ea typeface="Helvetica Neue Light"/>
                          <a:cs typeface="Helvetica Neue Light"/>
                          <a:sym typeface="Helvetica Neue Light"/>
                        </a:rPr>
                        <a:t>with linear transformations.</a:t>
                      </a:r>
                      <a:endParaRPr sz="1200">
                        <a:latin typeface="Helvetica Neue Light"/>
                        <a:ea typeface="Helvetica Neue Light"/>
                        <a:cs typeface="Helvetica Neue Light"/>
                        <a:sym typeface="Helvetica Neue Light"/>
                      </a:endParaRPr>
                    </a:p>
                    <a:p>
                      <a:pPr indent="0" lvl="0" marL="0" rtl="0">
                        <a:spcBef>
                          <a:spcPts val="0"/>
                        </a:spcBef>
                        <a:spcAft>
                          <a:spcPts val="0"/>
                        </a:spcAft>
                        <a:buNone/>
                      </a:pPr>
                      <a:r>
                        <a:rPr lang="en" sz="1200">
                          <a:latin typeface="Helvetica Neue Light"/>
                          <a:ea typeface="Helvetica Neue Light"/>
                          <a:cs typeface="Helvetica Neue Light"/>
                          <a:sym typeface="Helvetica Neue Light"/>
                        </a:rPr>
                        <a:t>For each of the h heads, </a:t>
                      </a:r>
                      <a:endParaRPr sz="1200">
                        <a:latin typeface="Helvetica Neue Light"/>
                        <a:ea typeface="Helvetica Neue Light"/>
                        <a:cs typeface="Helvetica Neue Light"/>
                        <a:sym typeface="Helvetica Neue Light"/>
                      </a:endParaRPr>
                    </a:p>
                    <a:p>
                      <a:pPr indent="0" lvl="0" marL="0" rtl="0">
                        <a:spcBef>
                          <a:spcPts val="0"/>
                        </a:spcBef>
                        <a:spcAft>
                          <a:spcPts val="0"/>
                        </a:spcAft>
                        <a:buNone/>
                      </a:pPr>
                      <a:r>
                        <a:rPr lang="en" sz="1200">
                          <a:latin typeface="Helvetica Neue Light"/>
                          <a:ea typeface="Helvetica Neue Light"/>
                          <a:cs typeface="Helvetica Neue Light"/>
                          <a:sym typeface="Helvetica Neue Light"/>
                        </a:rPr>
                        <a:t>  d</a:t>
                      </a:r>
                      <a:r>
                        <a:rPr baseline="-25000" lang="en" sz="1200">
                          <a:latin typeface="Helvetica Neue Light"/>
                          <a:ea typeface="Helvetica Neue Light"/>
                          <a:cs typeface="Helvetica Neue Light"/>
                          <a:sym typeface="Helvetica Neue Light"/>
                        </a:rPr>
                        <a:t>q</a:t>
                      </a:r>
                      <a:r>
                        <a:rPr lang="en" sz="1200">
                          <a:latin typeface="Helvetica Neue Light"/>
                          <a:ea typeface="Helvetica Neue Light"/>
                          <a:cs typeface="Helvetica Neue Light"/>
                          <a:sym typeface="Helvetica Neue Light"/>
                        </a:rPr>
                        <a:t> = d</a:t>
                      </a:r>
                      <a:r>
                        <a:rPr baseline="-25000" lang="en" sz="1200">
                          <a:latin typeface="Helvetica Neue Light"/>
                          <a:ea typeface="Helvetica Neue Light"/>
                          <a:cs typeface="Helvetica Neue Light"/>
                          <a:sym typeface="Helvetica Neue Light"/>
                        </a:rPr>
                        <a:t>k</a:t>
                      </a:r>
                      <a:r>
                        <a:rPr lang="en" sz="1200">
                          <a:latin typeface="Helvetica Neue Light"/>
                          <a:ea typeface="Helvetica Neue Light"/>
                          <a:cs typeface="Helvetica Neue Light"/>
                          <a:sym typeface="Helvetica Neue Light"/>
                        </a:rPr>
                        <a:t> = d</a:t>
                      </a:r>
                      <a:r>
                        <a:rPr baseline="-25000" lang="en" sz="1200">
                          <a:latin typeface="Helvetica Neue Light"/>
                          <a:ea typeface="Helvetica Neue Light"/>
                          <a:cs typeface="Helvetica Neue Light"/>
                          <a:sym typeface="Helvetica Neue Light"/>
                        </a:rPr>
                        <a:t>v</a:t>
                      </a:r>
                      <a:r>
                        <a:rPr lang="en" sz="1200">
                          <a:latin typeface="Helvetica Neue Light"/>
                          <a:ea typeface="Helvetica Neue Light"/>
                          <a:cs typeface="Helvetica Neue Light"/>
                          <a:sym typeface="Helvetica Neue Light"/>
                        </a:rPr>
                        <a:t> = d/h</a:t>
                      </a:r>
                      <a:endParaRPr sz="12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a:t>
                      </a:r>
                      <a:r>
                        <a:rPr baseline="30000" lang="en" sz="2400">
                          <a:latin typeface="Helvetica Neue Light"/>
                          <a:ea typeface="Helvetica Neue Light"/>
                          <a:cs typeface="Helvetica Neue Light"/>
                          <a:sym typeface="Helvetica Neue Light"/>
                        </a:rPr>
                        <a:t>2</a:t>
                      </a:r>
                      <a:r>
                        <a:rPr lang="en" sz="2400">
                          <a:latin typeface="Helvetica Neue Light"/>
                          <a:ea typeface="Helvetica Neue Light"/>
                          <a:cs typeface="Helvetica Neue Light"/>
                          <a:sym typeface="Helvetica Neue Light"/>
                        </a:rPr>
                        <a:t> · d + </a:t>
                      </a:r>
                      <a:r>
                        <a:rPr lang="en" sz="2400">
                          <a:solidFill>
                            <a:schemeClr val="dk1"/>
                          </a:solidFill>
                          <a:latin typeface="Helvetica Neue Light"/>
                          <a:ea typeface="Helvetica Neue Light"/>
                          <a:cs typeface="Helvetica Neue Light"/>
                          <a:sym typeface="Helvetica Neue Light"/>
                        </a:rPr>
                        <a:t>n · d</a:t>
                      </a:r>
                      <a:r>
                        <a:rPr baseline="30000" lang="en" sz="2400">
                          <a:solidFill>
                            <a:schemeClr val="dk1"/>
                          </a:solidFill>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a:t>
                      </a:r>
                      <a:r>
                        <a:rPr baseline="30000" lang="en" sz="2400">
                          <a:solidFill>
                            <a:schemeClr val="dk1"/>
                          </a:solidFill>
                          <a:latin typeface="Helvetica Neue Light"/>
                          <a:ea typeface="Helvetica Neue Light"/>
                          <a:cs typeface="Helvetica Neue Light"/>
                          <a:sym typeface="Helvetica Neue Light"/>
                        </a:rPr>
                        <a:t>2</a:t>
                      </a:r>
                      <a:r>
                        <a:rPr lang="en" sz="2400">
                          <a:solidFill>
                            <a:schemeClr val="dk1"/>
                          </a:solidFill>
                          <a:latin typeface="Helvetica Neue Light"/>
                          <a:ea typeface="Helvetica Neue Light"/>
                          <a:cs typeface="Helvetica Neue Light"/>
                          <a:sym typeface="Helvetica Neue Light"/>
                        </a:rPr>
                        <a:t> · h + n · d</a:t>
                      </a:r>
                      <a:endParaRPr sz="2400">
                        <a:latin typeface="Helvetica Neue Light"/>
                        <a:ea typeface="Helvetica Neue Light"/>
                        <a:cs typeface="Helvetica Neue Light"/>
                        <a:sym typeface="Helvetica Neue Light"/>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589675">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Recurrent</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 · d</a:t>
                      </a:r>
                      <a:r>
                        <a:rPr baseline="30000" lang="en"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 · d</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316100">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Convolutional </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latin typeface="Helvetica Neue Light"/>
                          <a:ea typeface="Helvetica Neue Light"/>
                          <a:cs typeface="Helvetica Neue Light"/>
                          <a:sym typeface="Helvetica Neue Light"/>
                        </a:rPr>
                        <a:t>n · d</a:t>
                      </a:r>
                      <a:r>
                        <a:rPr baseline="30000" lang="en" sz="2400">
                          <a:latin typeface="Helvetica Neue Light"/>
                          <a:ea typeface="Helvetica Neue Light"/>
                          <a:cs typeface="Helvetica Neue Light"/>
                          <a:sym typeface="Helvetica Neue Light"/>
                        </a:rPr>
                        <a:t>2</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spcBef>
                          <a:spcPts val="0"/>
                        </a:spcBef>
                        <a:spcAft>
                          <a:spcPts val="0"/>
                        </a:spcAft>
                        <a:buNone/>
                      </a:pPr>
                      <a:r>
                        <a:rPr lang="en" sz="2400">
                          <a:solidFill>
                            <a:schemeClr val="dk1"/>
                          </a:solidFill>
                          <a:latin typeface="Helvetica Neue Light"/>
                          <a:ea typeface="Helvetica Neue Light"/>
                          <a:cs typeface="Helvetica Neue Light"/>
                          <a:sym typeface="Helvetica Neue Light"/>
                        </a:rPr>
                        <a:t>n · d </a:t>
                      </a:r>
                      <a:endParaRPr sz="2400">
                        <a:latin typeface="Helvetica Neue Light"/>
                        <a:ea typeface="Helvetica Neue Light"/>
                        <a:cs typeface="Helvetica Neue Light"/>
                        <a:sym typeface="Helvetica Neue Light"/>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bl>
          </a:graphicData>
        </a:graphic>
      </p:graphicFrame>
      <p:sp>
        <p:nvSpPr>
          <p:cNvPr id="556" name="Shape 556"/>
          <p:cNvSpPr txBox="1"/>
          <p:nvPr/>
        </p:nvSpPr>
        <p:spPr>
          <a:xfrm>
            <a:off x="920200" y="4169925"/>
            <a:ext cx="6234300" cy="278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n = sequence length       d = depth       k = kernel size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0" name="Shape 560"/>
        <p:cNvGrpSpPr/>
        <p:nvPr/>
      </p:nvGrpSpPr>
      <p:grpSpPr>
        <a:xfrm>
          <a:off x="0" y="0"/>
          <a:ext cx="0" cy="0"/>
          <a:chOff x="0" y="0"/>
          <a:chExt cx="0" cy="0"/>
        </a:xfrm>
      </p:grpSpPr>
      <p:sp>
        <p:nvSpPr>
          <p:cNvPr id="561" name="Shape 5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Three ways of attention</a:t>
            </a:r>
            <a:endParaRPr>
              <a:latin typeface="Helvetica Neue Light"/>
              <a:ea typeface="Helvetica Neue Light"/>
              <a:cs typeface="Helvetica Neue Light"/>
              <a:sym typeface="Helvetica Neue Light"/>
            </a:endParaRPr>
          </a:p>
        </p:txBody>
      </p:sp>
      <p:sp>
        <p:nvSpPr>
          <p:cNvPr id="562" name="Shape 562"/>
          <p:cNvSpPr/>
          <p:nvPr/>
        </p:nvSpPr>
        <p:spPr>
          <a:xfrm>
            <a:off x="2860761" y="1869914"/>
            <a:ext cx="555600" cy="5430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63" name="Shape 563"/>
          <p:cNvSpPr/>
          <p:nvPr/>
        </p:nvSpPr>
        <p:spPr>
          <a:xfrm>
            <a:off x="3781009" y="1869914"/>
            <a:ext cx="555600" cy="5430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64" name="Shape 564"/>
          <p:cNvSpPr/>
          <p:nvPr/>
        </p:nvSpPr>
        <p:spPr>
          <a:xfrm>
            <a:off x="4701257" y="1869914"/>
            <a:ext cx="555600" cy="5430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65" name="Shape 565"/>
          <p:cNvSpPr/>
          <p:nvPr/>
        </p:nvSpPr>
        <p:spPr>
          <a:xfrm>
            <a:off x="6099132" y="1861449"/>
            <a:ext cx="555600" cy="5430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566" name="Shape 566"/>
          <p:cNvSpPr txBox="1"/>
          <p:nvPr/>
        </p:nvSpPr>
        <p:spPr>
          <a:xfrm>
            <a:off x="1596125" y="2018994"/>
            <a:ext cx="1201500" cy="20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i="1" sz="2000">
              <a:solidFill>
                <a:schemeClr val="dk1"/>
              </a:solidFill>
              <a:latin typeface="Arial"/>
              <a:ea typeface="Arial"/>
              <a:cs typeface="Arial"/>
              <a:sym typeface="Arial"/>
            </a:endParaRPr>
          </a:p>
        </p:txBody>
      </p:sp>
      <p:cxnSp>
        <p:nvCxnSpPr>
          <p:cNvPr id="567" name="Shape 567"/>
          <p:cNvCxnSpPr/>
          <p:nvPr/>
        </p:nvCxnSpPr>
        <p:spPr>
          <a:xfrm rot="5400000">
            <a:off x="5328527" y="2097636"/>
            <a:ext cx="630300" cy="1200"/>
          </a:xfrm>
          <a:prstGeom prst="straightConnector1">
            <a:avLst/>
          </a:prstGeom>
          <a:noFill/>
          <a:ln cap="flat" cmpd="sng" w="9525">
            <a:solidFill>
              <a:srgbClr val="4A7DBA"/>
            </a:solidFill>
            <a:prstDash val="solid"/>
            <a:round/>
            <a:headEnd len="sm" w="sm" type="none"/>
            <a:tailEnd len="sm" w="sm" type="none"/>
          </a:ln>
        </p:spPr>
      </p:cxnSp>
      <p:sp>
        <p:nvSpPr>
          <p:cNvPr id="568" name="Shape 568"/>
          <p:cNvSpPr/>
          <p:nvPr/>
        </p:nvSpPr>
        <p:spPr>
          <a:xfrm flipH="1">
            <a:off x="2923841" y="1191880"/>
            <a:ext cx="3477900" cy="5118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69" name="Shape 569"/>
          <p:cNvSpPr/>
          <p:nvPr/>
        </p:nvSpPr>
        <p:spPr>
          <a:xfrm flipH="1">
            <a:off x="3872604" y="1191880"/>
            <a:ext cx="2655600" cy="5118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0" name="Shape 570"/>
          <p:cNvSpPr/>
          <p:nvPr/>
        </p:nvSpPr>
        <p:spPr>
          <a:xfrm flipH="1">
            <a:off x="4820836" y="1191880"/>
            <a:ext cx="1770600" cy="5118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1" name="Shape 571"/>
          <p:cNvSpPr/>
          <p:nvPr/>
        </p:nvSpPr>
        <p:spPr>
          <a:xfrm>
            <a:off x="377412" y="3910689"/>
            <a:ext cx="496800" cy="6345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2" name="Shape 572"/>
          <p:cNvSpPr/>
          <p:nvPr/>
        </p:nvSpPr>
        <p:spPr>
          <a:xfrm>
            <a:off x="1596121" y="3910689"/>
            <a:ext cx="496800" cy="6345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3" name="Shape 573"/>
          <p:cNvSpPr/>
          <p:nvPr/>
        </p:nvSpPr>
        <p:spPr>
          <a:xfrm>
            <a:off x="2814829" y="3910689"/>
            <a:ext cx="496800" cy="6345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4" name="Shape 574"/>
          <p:cNvSpPr/>
          <p:nvPr/>
        </p:nvSpPr>
        <p:spPr>
          <a:xfrm flipH="1">
            <a:off x="540959" y="3486627"/>
            <a:ext cx="2714100" cy="3681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5" name="Shape 575"/>
          <p:cNvSpPr/>
          <p:nvPr/>
        </p:nvSpPr>
        <p:spPr>
          <a:xfrm flipH="1">
            <a:off x="1898159" y="3486627"/>
            <a:ext cx="1356900" cy="368100"/>
          </a:xfrm>
          <a:prstGeom prst="curvedDownArrow">
            <a:avLst>
              <a:gd fmla="val 25000" name="adj1"/>
              <a:gd fmla="val 50000" name="adj2"/>
              <a:gd fmla="val 25000" name="adj3"/>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6" name="Shape 576"/>
          <p:cNvSpPr/>
          <p:nvPr/>
        </p:nvSpPr>
        <p:spPr>
          <a:xfrm>
            <a:off x="371353" y="3486627"/>
            <a:ext cx="1356900" cy="368100"/>
          </a:xfrm>
          <a:prstGeom prst="curvedDownArrow">
            <a:avLst>
              <a:gd fmla="val 25000" name="adj1"/>
              <a:gd fmla="val 50000" name="adj2"/>
              <a:gd fmla="val 25000" name="adj3"/>
            </a:avLst>
          </a:prstGeom>
          <a:solidFill>
            <a:srgbClr val="00B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7" name="Shape 577"/>
          <p:cNvSpPr/>
          <p:nvPr/>
        </p:nvSpPr>
        <p:spPr>
          <a:xfrm>
            <a:off x="371353" y="3486627"/>
            <a:ext cx="2770500" cy="368100"/>
          </a:xfrm>
          <a:prstGeom prst="curvedDownArrow">
            <a:avLst>
              <a:gd fmla="val 25000" name="adj1"/>
              <a:gd fmla="val 50000" name="adj2"/>
              <a:gd fmla="val 25000" name="adj3"/>
            </a:avLst>
          </a:prstGeom>
          <a:solidFill>
            <a:srgbClr val="00B0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8" name="Shape 578"/>
          <p:cNvSpPr/>
          <p:nvPr/>
        </p:nvSpPr>
        <p:spPr>
          <a:xfrm flipH="1">
            <a:off x="767178" y="3532646"/>
            <a:ext cx="1074300" cy="321900"/>
          </a:xfrm>
          <a:prstGeom prst="curvedDownArrow">
            <a:avLst>
              <a:gd fmla="val 25000" name="adj1"/>
              <a:gd fmla="val 50000" name="adj2"/>
              <a:gd fmla="val 25000" name="adj3"/>
            </a:avLst>
          </a:prstGeom>
          <a:solidFill>
            <a:srgbClr val="7030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79" name="Shape 579"/>
          <p:cNvSpPr/>
          <p:nvPr/>
        </p:nvSpPr>
        <p:spPr>
          <a:xfrm>
            <a:off x="1784934" y="3532646"/>
            <a:ext cx="1131000" cy="321900"/>
          </a:xfrm>
          <a:prstGeom prst="curvedDownArrow">
            <a:avLst>
              <a:gd fmla="val 25000" name="adj1"/>
              <a:gd fmla="val 50000" name="adj2"/>
              <a:gd fmla="val 25000" name="adj3"/>
            </a:avLst>
          </a:prstGeom>
          <a:solidFill>
            <a:srgbClr val="7030A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80" name="Shape 580"/>
          <p:cNvSpPr/>
          <p:nvPr/>
        </p:nvSpPr>
        <p:spPr>
          <a:xfrm>
            <a:off x="4774107" y="4064927"/>
            <a:ext cx="576600" cy="6174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81" name="Shape 581"/>
          <p:cNvSpPr/>
          <p:nvPr/>
        </p:nvSpPr>
        <p:spPr>
          <a:xfrm>
            <a:off x="6188382" y="4064927"/>
            <a:ext cx="576600" cy="6174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82" name="Shape 582"/>
          <p:cNvSpPr/>
          <p:nvPr/>
        </p:nvSpPr>
        <p:spPr>
          <a:xfrm>
            <a:off x="7602658" y="4064927"/>
            <a:ext cx="576600" cy="617400"/>
          </a:xfrm>
          <a:prstGeom prst="rect">
            <a:avLst/>
          </a:prstGeom>
          <a:noFill/>
          <a:ln cap="flat" cmpd="sng" w="28575">
            <a:solidFill>
              <a:srgbClr val="262626"/>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83" name="Shape 583"/>
          <p:cNvSpPr/>
          <p:nvPr/>
        </p:nvSpPr>
        <p:spPr>
          <a:xfrm flipH="1">
            <a:off x="4701248" y="3562625"/>
            <a:ext cx="3477900" cy="447900"/>
          </a:xfrm>
          <a:prstGeom prst="curvedDownArrow">
            <a:avLst>
              <a:gd fmla="val 25000" name="adj1"/>
              <a:gd fmla="val 50000" name="adj2"/>
              <a:gd fmla="val 25000" name="adj3"/>
            </a:avLst>
          </a:prstGeom>
          <a:solidFill>
            <a:srgbClr val="4F81B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Shape 584"/>
          <p:cNvSpPr/>
          <p:nvPr/>
        </p:nvSpPr>
        <p:spPr>
          <a:xfrm flipH="1">
            <a:off x="6536164" y="3652202"/>
            <a:ext cx="1314900" cy="358200"/>
          </a:xfrm>
          <a:prstGeom prst="curvedDownArrow">
            <a:avLst>
              <a:gd fmla="val 25000" name="adj1"/>
              <a:gd fmla="val 50000" name="adj2"/>
              <a:gd fmla="val 25000" name="adj3"/>
            </a:avLst>
          </a:prstGeom>
          <a:solidFill>
            <a:srgbClr val="4F81B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Shape 585"/>
          <p:cNvSpPr/>
          <p:nvPr/>
        </p:nvSpPr>
        <p:spPr>
          <a:xfrm flipH="1">
            <a:off x="5094995" y="3652202"/>
            <a:ext cx="1312500" cy="358200"/>
          </a:xfrm>
          <a:prstGeom prst="curvedDownArrow">
            <a:avLst>
              <a:gd fmla="val 25000" name="adj1"/>
              <a:gd fmla="val 50000" name="adj2"/>
              <a:gd fmla="val 25000" name="adj3"/>
            </a:avLst>
          </a:prstGeom>
          <a:solidFill>
            <a:srgbClr val="4F81B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Shape 586"/>
          <p:cNvSpPr txBox="1"/>
          <p:nvPr/>
        </p:nvSpPr>
        <p:spPr>
          <a:xfrm>
            <a:off x="3025600" y="2665050"/>
            <a:ext cx="3297900" cy="32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Encoder-Decoder Attention</a:t>
            </a:r>
            <a:endParaRPr/>
          </a:p>
        </p:txBody>
      </p:sp>
      <p:sp>
        <p:nvSpPr>
          <p:cNvPr id="587" name="Shape 587"/>
          <p:cNvSpPr txBox="1"/>
          <p:nvPr/>
        </p:nvSpPr>
        <p:spPr>
          <a:xfrm>
            <a:off x="371350" y="4675650"/>
            <a:ext cx="2003700" cy="32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Encoder Self-Attention</a:t>
            </a:r>
            <a:endParaRPr/>
          </a:p>
        </p:txBody>
      </p:sp>
      <p:sp>
        <p:nvSpPr>
          <p:cNvPr id="588" name="Shape 588"/>
          <p:cNvSpPr txBox="1"/>
          <p:nvPr/>
        </p:nvSpPr>
        <p:spPr>
          <a:xfrm>
            <a:off x="5049125" y="4736725"/>
            <a:ext cx="2655600" cy="32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MaskedDecoder Self-Attention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2" name="Shape 592"/>
        <p:cNvGrpSpPr/>
        <p:nvPr/>
      </p:nvGrpSpPr>
      <p:grpSpPr>
        <a:xfrm>
          <a:off x="0" y="0"/>
          <a:ext cx="0" cy="0"/>
          <a:chOff x="0" y="0"/>
          <a:chExt cx="0" cy="0"/>
        </a:xfrm>
      </p:grpSpPr>
      <p:sp>
        <p:nvSpPr>
          <p:cNvPr id="593" name="Shape 59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The Transformer</a:t>
            </a:r>
            <a:endParaRPr>
              <a:latin typeface="Helvetica Neue Light"/>
              <a:ea typeface="Helvetica Neue Light"/>
              <a:cs typeface="Helvetica Neue Light"/>
              <a:sym typeface="Helvetica Neue Light"/>
            </a:endParaRPr>
          </a:p>
        </p:txBody>
      </p:sp>
      <p:pic>
        <p:nvPicPr>
          <p:cNvPr id="594" name="Shape 594"/>
          <p:cNvPicPr preferRelativeResize="0"/>
          <p:nvPr/>
        </p:nvPicPr>
        <p:blipFill>
          <a:blip r:embed="rId3">
            <a:alphaModFix/>
          </a:blip>
          <a:stretch>
            <a:fillRect/>
          </a:stretch>
        </p:blipFill>
        <p:spPr>
          <a:xfrm>
            <a:off x="4701375" y="144075"/>
            <a:ext cx="4595999" cy="4872323"/>
          </a:xfrm>
          <a:prstGeom prst="rect">
            <a:avLst/>
          </a:prstGeom>
          <a:noFill/>
          <a:ln>
            <a:noFill/>
          </a:ln>
        </p:spPr>
      </p:pic>
      <p:pic>
        <p:nvPicPr>
          <p:cNvPr id="595" name="Shape 595"/>
          <p:cNvPicPr preferRelativeResize="0"/>
          <p:nvPr/>
        </p:nvPicPr>
        <p:blipFill>
          <a:blip r:embed="rId4">
            <a:alphaModFix/>
          </a:blip>
          <a:stretch>
            <a:fillRect/>
          </a:stretch>
        </p:blipFill>
        <p:spPr>
          <a:xfrm>
            <a:off x="209500" y="982366"/>
            <a:ext cx="4596000" cy="406745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9" name="Shape 599"/>
        <p:cNvGrpSpPr/>
        <p:nvPr/>
      </p:nvGrpSpPr>
      <p:grpSpPr>
        <a:xfrm>
          <a:off x="0" y="0"/>
          <a:ext cx="0" cy="0"/>
          <a:chOff x="0" y="0"/>
          <a:chExt cx="0" cy="0"/>
        </a:xfrm>
      </p:grpSpPr>
      <p:sp>
        <p:nvSpPr>
          <p:cNvPr id="600" name="Shape 600"/>
          <p:cNvSpPr txBox="1"/>
          <p:nvPr>
            <p:ph type="title"/>
          </p:nvPr>
        </p:nvSpPr>
        <p:spPr>
          <a:xfrm>
            <a:off x="311700" y="445025"/>
            <a:ext cx="8520600" cy="572700"/>
          </a:xfrm>
          <a:prstGeom prst="rect">
            <a:avLst/>
          </a:prstGeom>
          <a:ln>
            <a:noFill/>
          </a:ln>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Machine Translation Results: WMT-14</a:t>
            </a:r>
            <a:endParaRPr>
              <a:latin typeface="Helvetica Neue Light"/>
              <a:ea typeface="Helvetica Neue Light"/>
              <a:cs typeface="Helvetica Neue Light"/>
              <a:sym typeface="Helvetica Neue Light"/>
            </a:endParaRPr>
          </a:p>
        </p:txBody>
      </p:sp>
      <p:pic>
        <p:nvPicPr>
          <p:cNvPr id="601" name="Shape 601"/>
          <p:cNvPicPr preferRelativeResize="0"/>
          <p:nvPr/>
        </p:nvPicPr>
        <p:blipFill>
          <a:blip r:embed="rId3">
            <a:alphaModFix/>
          </a:blip>
          <a:stretch>
            <a:fillRect/>
          </a:stretch>
        </p:blipFill>
        <p:spPr>
          <a:xfrm>
            <a:off x="518975" y="1193025"/>
            <a:ext cx="8118576" cy="3646649"/>
          </a:xfrm>
          <a:prstGeom prst="rect">
            <a:avLst/>
          </a:prstGeom>
          <a:noFill/>
          <a:ln>
            <a:noFill/>
          </a:ln>
        </p:spPr>
      </p:pic>
      <p:sp>
        <p:nvSpPr>
          <p:cNvPr id="602" name="Shape 602"/>
          <p:cNvSpPr txBox="1"/>
          <p:nvPr/>
        </p:nvSpPr>
        <p:spPr>
          <a:xfrm>
            <a:off x="4565611" y="4322175"/>
            <a:ext cx="660600" cy="390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solidFill>
                  <a:srgbClr val="980000"/>
                </a:solidFill>
              </a:rPr>
              <a:t>29.1</a:t>
            </a:r>
            <a:endParaRPr b="1" sz="1800">
              <a:solidFill>
                <a:srgbClr val="980000"/>
              </a:solidFill>
            </a:endParaRPr>
          </a:p>
        </p:txBody>
      </p:sp>
      <p:sp>
        <p:nvSpPr>
          <p:cNvPr id="603" name="Shape 603"/>
          <p:cNvSpPr txBox="1"/>
          <p:nvPr/>
        </p:nvSpPr>
        <p:spPr>
          <a:xfrm>
            <a:off x="5461400" y="4322175"/>
            <a:ext cx="660600" cy="390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1800">
                <a:solidFill>
                  <a:srgbClr val="980000"/>
                </a:solidFill>
              </a:rPr>
              <a:t>41.8</a:t>
            </a:r>
            <a:endParaRPr b="1" sz="1800">
              <a:solidFill>
                <a:srgbClr val="980000"/>
              </a:solidFill>
            </a:endParaRPr>
          </a:p>
        </p:txBody>
      </p:sp>
      <p:cxnSp>
        <p:nvCxnSpPr>
          <p:cNvPr id="604" name="Shape 604"/>
          <p:cNvCxnSpPr/>
          <p:nvPr/>
        </p:nvCxnSpPr>
        <p:spPr>
          <a:xfrm flipH="1" rot="10800000">
            <a:off x="4221525" y="4370575"/>
            <a:ext cx="496200" cy="192300"/>
          </a:xfrm>
          <a:prstGeom prst="straightConnector1">
            <a:avLst/>
          </a:prstGeom>
          <a:noFill/>
          <a:ln cap="flat" cmpd="sng" w="19050">
            <a:solidFill>
              <a:srgbClr val="980000"/>
            </a:solidFill>
            <a:prstDash val="solid"/>
            <a:round/>
            <a:headEnd len="med" w="med" type="none"/>
            <a:tailEnd len="med" w="med" type="none"/>
          </a:ln>
        </p:spPr>
      </p:cxnSp>
      <p:cxnSp>
        <p:nvCxnSpPr>
          <p:cNvPr id="605" name="Shape 605"/>
          <p:cNvCxnSpPr>
            <a:stCxn id="602" idx="3"/>
          </p:cNvCxnSpPr>
          <p:nvPr/>
        </p:nvCxnSpPr>
        <p:spPr>
          <a:xfrm flipH="1" rot="10800000">
            <a:off x="5226211" y="4379925"/>
            <a:ext cx="440700" cy="137700"/>
          </a:xfrm>
          <a:prstGeom prst="straightConnector1">
            <a:avLst/>
          </a:prstGeom>
          <a:noFill/>
          <a:ln cap="flat" cmpd="sng" w="19050">
            <a:solidFill>
              <a:srgbClr val="980000"/>
            </a:solidFill>
            <a:prstDash val="solid"/>
            <a:round/>
            <a:headEnd len="med" w="med" type="none"/>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9" name="Shape 609"/>
        <p:cNvGrpSpPr/>
        <p:nvPr/>
      </p:nvGrpSpPr>
      <p:grpSpPr>
        <a:xfrm>
          <a:off x="0" y="0"/>
          <a:ext cx="0" cy="0"/>
          <a:chOff x="0" y="0"/>
          <a:chExt cx="0" cy="0"/>
        </a:xfrm>
      </p:grpSpPr>
      <p:pic>
        <p:nvPicPr>
          <p:cNvPr id="610" name="Shape 610"/>
          <p:cNvPicPr preferRelativeResize="0"/>
          <p:nvPr/>
        </p:nvPicPr>
        <p:blipFill>
          <a:blip r:embed="rId3">
            <a:alphaModFix/>
          </a:blip>
          <a:stretch>
            <a:fillRect/>
          </a:stretch>
        </p:blipFill>
        <p:spPr>
          <a:xfrm>
            <a:off x="1692412" y="1094600"/>
            <a:ext cx="5759175" cy="3552650"/>
          </a:xfrm>
          <a:prstGeom prst="rect">
            <a:avLst/>
          </a:prstGeom>
          <a:noFill/>
          <a:ln>
            <a:noFill/>
          </a:ln>
        </p:spPr>
      </p:pic>
      <p:sp>
        <p:nvSpPr>
          <p:cNvPr id="611" name="Shape 6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Ablations</a:t>
            </a:r>
            <a:endParaRPr>
              <a:latin typeface="Helvetica Neue Light"/>
              <a:ea typeface="Helvetica Neue Light"/>
              <a:cs typeface="Helvetica Neue Light"/>
              <a:sym typeface="Helvetica Neue Ligh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5" name="Shape 615"/>
        <p:cNvGrpSpPr/>
        <p:nvPr/>
      </p:nvGrpSpPr>
      <p:grpSpPr>
        <a:xfrm>
          <a:off x="0" y="0"/>
          <a:ext cx="0" cy="0"/>
          <a:chOff x="0" y="0"/>
          <a:chExt cx="0" cy="0"/>
        </a:xfrm>
      </p:grpSpPr>
      <p:sp>
        <p:nvSpPr>
          <p:cNvPr id="616" name="Shape 6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Coreference resolution (Winograd schemas)</a:t>
            </a:r>
            <a:endParaRPr>
              <a:latin typeface="Helvetica Neue Light"/>
              <a:ea typeface="Helvetica Neue Light"/>
              <a:cs typeface="Helvetica Neue Light"/>
              <a:sym typeface="Helvetica Neue Light"/>
            </a:endParaRPr>
          </a:p>
        </p:txBody>
      </p:sp>
      <p:pic>
        <p:nvPicPr>
          <p:cNvPr descr="AttentionVis.png" id="617" name="Shape 617"/>
          <p:cNvPicPr preferRelativeResize="0"/>
          <p:nvPr/>
        </p:nvPicPr>
        <p:blipFill rotWithShape="1">
          <a:blip r:embed="rId3">
            <a:alphaModFix/>
          </a:blip>
          <a:srcRect b="79" l="0" r="0" t="89"/>
          <a:stretch/>
        </p:blipFill>
        <p:spPr>
          <a:xfrm>
            <a:off x="1156550" y="1550250"/>
            <a:ext cx="5943600" cy="24479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1" name="Shape 621"/>
        <p:cNvGrpSpPr/>
        <p:nvPr/>
      </p:nvGrpSpPr>
      <p:grpSpPr>
        <a:xfrm>
          <a:off x="0" y="0"/>
          <a:ext cx="0" cy="0"/>
          <a:chOff x="0" y="0"/>
          <a:chExt cx="0" cy="0"/>
        </a:xfrm>
      </p:grpSpPr>
      <p:sp>
        <p:nvSpPr>
          <p:cNvPr id="622" name="Shape 6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Coreference resolution (Winograd schemas)</a:t>
            </a:r>
            <a:endParaRPr>
              <a:latin typeface="Helvetica Neue Light"/>
              <a:ea typeface="Helvetica Neue Light"/>
              <a:cs typeface="Helvetica Neue Light"/>
              <a:sym typeface="Helvetica Neue Light"/>
            </a:endParaRPr>
          </a:p>
        </p:txBody>
      </p:sp>
      <p:graphicFrame>
        <p:nvGraphicFramePr>
          <p:cNvPr id="623" name="Shape 623"/>
          <p:cNvGraphicFramePr/>
          <p:nvPr/>
        </p:nvGraphicFramePr>
        <p:xfrm>
          <a:off x="1066800" y="1143000"/>
          <a:ext cx="3000000" cy="3000000"/>
        </p:xfrm>
        <a:graphic>
          <a:graphicData uri="http://schemas.openxmlformats.org/drawingml/2006/table">
            <a:tbl>
              <a:tblPr>
                <a:noFill/>
                <a:tableStyleId>{8D698C7D-EF74-41E1-B1DC-B0FB74FCDBF3}</a:tableStyleId>
              </a:tblPr>
              <a:tblGrid>
                <a:gridCol w="1910400"/>
                <a:gridCol w="1910400"/>
                <a:gridCol w="1910400"/>
              </a:tblGrid>
              <a:tr h="12700">
                <a:tc>
                  <a:txBody>
                    <a:bodyPr>
                      <a:noAutofit/>
                    </a:bodyPr>
                    <a:lstStyle/>
                    <a:p>
                      <a:pPr indent="0" lvl="0" marL="0" rtl="0">
                        <a:spcBef>
                          <a:spcPts val="0"/>
                        </a:spcBef>
                        <a:spcAft>
                          <a:spcPts val="0"/>
                        </a:spcAft>
                        <a:buNone/>
                      </a:pPr>
                      <a:r>
                        <a:rPr lang="en" sz="1000"/>
                        <a:t>Sentence</a:t>
                      </a:r>
                      <a:endParaRPr sz="1000"/>
                    </a:p>
                  </a:txBody>
                  <a:tcPr marT="63500" marB="63500" marR="63500" marL="63500">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t>Google Translate</a:t>
                      </a:r>
                      <a:endParaRPr sz="1000"/>
                    </a:p>
                  </a:txBody>
                  <a:tcPr marT="63500" marB="63500" marR="63500" marL="63500">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t>Transformer</a:t>
                      </a:r>
                      <a:endParaRPr sz="1000"/>
                    </a:p>
                  </a:txBody>
                  <a:tcPr marT="63500" marB="63500" marR="63500" marL="63500">
                    <a:lnT cap="flat" cmpd="sng" w="38100">
                      <a:solidFill>
                        <a:srgbClr val="000000"/>
                      </a:solidFill>
                      <a:prstDash val="solid"/>
                      <a:round/>
                      <a:headEnd len="sm" w="sm" type="none"/>
                      <a:tailEnd len="sm" w="sm" type="none"/>
                    </a:lnT>
                    <a:lnB cap="flat" cmpd="sng" w="38100">
                      <a:solidFill>
                        <a:srgbClr val="000000"/>
                      </a:solidFill>
                      <a:prstDash val="solid"/>
                      <a:round/>
                      <a:headEnd len="sm" w="sm" type="none"/>
                      <a:tailEnd len="sm" w="sm" type="none"/>
                    </a:lnB>
                  </a:tcPr>
                </a:tc>
              </a:tr>
              <a:tr h="12700">
                <a:tc>
                  <a:txBody>
                    <a:bodyPr>
                      <a:noAutofit/>
                    </a:bodyPr>
                    <a:lstStyle/>
                    <a:p>
                      <a:pPr indent="0" lvl="0" marL="0" rtl="0">
                        <a:spcBef>
                          <a:spcPts val="0"/>
                        </a:spcBef>
                        <a:spcAft>
                          <a:spcPts val="0"/>
                        </a:spcAft>
                        <a:buNone/>
                      </a:pPr>
                      <a:r>
                        <a:rPr lang="en" sz="1000"/>
                        <a:t>The cow ate the hay because it was </a:t>
                      </a:r>
                      <a:r>
                        <a:rPr b="1" lang="en" sz="1000"/>
                        <a:t>delicious</a:t>
                      </a:r>
                      <a:r>
                        <a:rPr lang="en" sz="1000"/>
                        <a:t>.</a:t>
                      </a:r>
                      <a:endParaRPr sz="1000"/>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990000"/>
                          </a:solidFill>
                        </a:rPr>
                        <a:t>La vache mangeait le foin parce </a:t>
                      </a:r>
                      <a:r>
                        <a:rPr b="1" lang="en" sz="1000">
                          <a:solidFill>
                            <a:srgbClr val="990000"/>
                          </a:solidFill>
                        </a:rPr>
                        <a:t>qu'elle</a:t>
                      </a:r>
                      <a:r>
                        <a:rPr lang="en" sz="1000">
                          <a:solidFill>
                            <a:srgbClr val="990000"/>
                          </a:solidFill>
                        </a:rPr>
                        <a:t> était délicieuse.</a:t>
                      </a:r>
                      <a:endParaRPr sz="1000">
                        <a:solidFill>
                          <a:srgbClr val="990000"/>
                        </a:solidFill>
                      </a:endParaRPr>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38761D"/>
                          </a:solidFill>
                        </a:rPr>
                        <a:t>La vache a mangé le foin parce </a:t>
                      </a:r>
                      <a:r>
                        <a:rPr b="1" lang="en" sz="1000">
                          <a:solidFill>
                            <a:srgbClr val="38761D"/>
                          </a:solidFill>
                        </a:rPr>
                        <a:t>qu'il</a:t>
                      </a:r>
                      <a:r>
                        <a:rPr lang="en" sz="1000">
                          <a:solidFill>
                            <a:srgbClr val="38761D"/>
                          </a:solidFill>
                        </a:rPr>
                        <a:t> était délicieux.</a:t>
                      </a:r>
                      <a:endParaRPr sz="1000">
                        <a:solidFill>
                          <a:srgbClr val="38761D"/>
                        </a:solidFill>
                      </a:endParaRPr>
                    </a:p>
                  </a:txBody>
                  <a:tcPr marT="63500" marB="63500" marR="63500" marL="63500">
                    <a:lnT cap="flat" cmpd="sng" w="38100">
                      <a:solidFill>
                        <a:srgbClr val="000000"/>
                      </a:solidFill>
                      <a:prstDash val="solid"/>
                      <a:round/>
                      <a:headEnd len="sm" w="sm" type="none"/>
                      <a:tailEnd len="sm" w="sm" type="none"/>
                    </a:lnT>
                  </a:tcPr>
                </a:tc>
              </a:tr>
              <a:tr h="12700">
                <a:tc>
                  <a:txBody>
                    <a:bodyPr>
                      <a:noAutofit/>
                    </a:bodyPr>
                    <a:lstStyle/>
                    <a:p>
                      <a:pPr indent="0" lvl="0" marL="0" rtl="0">
                        <a:spcBef>
                          <a:spcPts val="0"/>
                        </a:spcBef>
                        <a:spcAft>
                          <a:spcPts val="0"/>
                        </a:spcAft>
                        <a:buNone/>
                      </a:pPr>
                      <a:r>
                        <a:rPr lang="en" sz="1000"/>
                        <a:t>The cow ate the hay because it was </a:t>
                      </a:r>
                      <a:r>
                        <a:rPr b="1" lang="en" sz="1000"/>
                        <a:t>hungry</a:t>
                      </a:r>
                      <a:r>
                        <a:rPr lang="en" sz="1000"/>
                        <a:t>.</a:t>
                      </a:r>
                      <a:endParaRPr sz="1000"/>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38761D"/>
                          </a:solidFill>
                        </a:rPr>
                        <a:t>La vache mangeait le foin parce </a:t>
                      </a:r>
                      <a:r>
                        <a:rPr b="1" lang="en" sz="1000">
                          <a:solidFill>
                            <a:srgbClr val="38761D"/>
                          </a:solidFill>
                        </a:rPr>
                        <a:t>qu'elle</a:t>
                      </a:r>
                      <a:r>
                        <a:rPr lang="en" sz="1000">
                          <a:solidFill>
                            <a:srgbClr val="38761D"/>
                          </a:solidFill>
                        </a:rPr>
                        <a:t> avait faim.</a:t>
                      </a:r>
                      <a:endParaRPr sz="1000">
                        <a:solidFill>
                          <a:srgbClr val="38761D"/>
                        </a:solidFill>
                      </a:endParaRPr>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38761D"/>
                          </a:solidFill>
                        </a:rPr>
                        <a:t>La vache mangeait le foin parce </a:t>
                      </a:r>
                      <a:r>
                        <a:rPr b="1" lang="en" sz="1000">
                          <a:solidFill>
                            <a:srgbClr val="38761D"/>
                          </a:solidFill>
                        </a:rPr>
                        <a:t>qu'elle</a:t>
                      </a:r>
                      <a:r>
                        <a:rPr lang="en" sz="1000">
                          <a:solidFill>
                            <a:srgbClr val="38761D"/>
                          </a:solidFill>
                        </a:rPr>
                        <a:t> avait faim.</a:t>
                      </a:r>
                      <a:endParaRPr sz="1000">
                        <a:solidFill>
                          <a:srgbClr val="38761D"/>
                        </a:solidFill>
                      </a:endParaRPr>
                    </a:p>
                  </a:txBody>
                  <a:tcPr marT="63500" marB="63500" marR="63500" marL="63500">
                    <a:lnB cap="flat" cmpd="sng" w="38100">
                      <a:solidFill>
                        <a:srgbClr val="000000"/>
                      </a:solidFill>
                      <a:prstDash val="solid"/>
                      <a:round/>
                      <a:headEnd len="sm" w="sm" type="none"/>
                      <a:tailEnd len="sm" w="sm" type="none"/>
                    </a:lnB>
                  </a:tcPr>
                </a:tc>
              </a:tr>
              <a:tr h="12700">
                <a:tc>
                  <a:txBody>
                    <a:bodyPr>
                      <a:noAutofit/>
                    </a:bodyPr>
                    <a:lstStyle/>
                    <a:p>
                      <a:pPr indent="0" lvl="0" marL="0" rtl="0">
                        <a:spcBef>
                          <a:spcPts val="0"/>
                        </a:spcBef>
                        <a:spcAft>
                          <a:spcPts val="0"/>
                        </a:spcAft>
                        <a:buNone/>
                      </a:pPr>
                      <a:r>
                        <a:rPr lang="en" sz="1000">
                          <a:solidFill>
                            <a:srgbClr val="222222"/>
                          </a:solidFill>
                          <a:highlight>
                            <a:srgbClr val="FFFFFF"/>
                          </a:highlight>
                        </a:rPr>
                        <a:t>The women stopped drinking the wines because they were </a:t>
                      </a:r>
                      <a:r>
                        <a:rPr b="1" lang="en" sz="1000">
                          <a:solidFill>
                            <a:srgbClr val="222222"/>
                          </a:solidFill>
                          <a:highlight>
                            <a:srgbClr val="FFFFFF"/>
                          </a:highlight>
                        </a:rPr>
                        <a:t>carcinogenic</a:t>
                      </a:r>
                      <a:r>
                        <a:rPr lang="en" sz="1000">
                          <a:solidFill>
                            <a:srgbClr val="222222"/>
                          </a:solidFill>
                          <a:highlight>
                            <a:srgbClr val="FFFFFF"/>
                          </a:highlight>
                        </a:rPr>
                        <a:t>.</a:t>
                      </a:r>
                      <a:endParaRPr sz="1000"/>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38761D"/>
                          </a:solidFill>
                        </a:rPr>
                        <a:t>Les femmes ont cessé de boire les vins parce </a:t>
                      </a:r>
                      <a:r>
                        <a:rPr b="1" lang="en" sz="1000">
                          <a:solidFill>
                            <a:srgbClr val="38761D"/>
                          </a:solidFill>
                        </a:rPr>
                        <a:t>qu'ils</a:t>
                      </a:r>
                      <a:r>
                        <a:rPr lang="en" sz="1000">
                          <a:solidFill>
                            <a:srgbClr val="38761D"/>
                          </a:solidFill>
                        </a:rPr>
                        <a:t> étaient cancérogènes.</a:t>
                      </a:r>
                      <a:endParaRPr sz="1000">
                        <a:solidFill>
                          <a:srgbClr val="38761D"/>
                        </a:solidFill>
                      </a:endParaRPr>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38761D"/>
                          </a:solidFill>
                        </a:rPr>
                        <a:t>Les femmes ont cessé de boire les vins parce </a:t>
                      </a:r>
                      <a:r>
                        <a:rPr b="1" lang="en" sz="1000">
                          <a:solidFill>
                            <a:srgbClr val="38761D"/>
                          </a:solidFill>
                        </a:rPr>
                        <a:t>qu'ils</a:t>
                      </a:r>
                      <a:r>
                        <a:rPr lang="en" sz="1000">
                          <a:solidFill>
                            <a:srgbClr val="38761D"/>
                          </a:solidFill>
                        </a:rPr>
                        <a:t> étaient cancérigènes.</a:t>
                      </a:r>
                      <a:endParaRPr sz="1000">
                        <a:solidFill>
                          <a:srgbClr val="38761D"/>
                        </a:solidFill>
                      </a:endParaRPr>
                    </a:p>
                  </a:txBody>
                  <a:tcPr marT="63500" marB="63500" marR="63500" marL="63500">
                    <a:lnT cap="flat" cmpd="sng" w="38100">
                      <a:solidFill>
                        <a:srgbClr val="000000"/>
                      </a:solidFill>
                      <a:prstDash val="solid"/>
                      <a:round/>
                      <a:headEnd len="sm" w="sm" type="none"/>
                      <a:tailEnd len="sm" w="sm" type="none"/>
                    </a:lnT>
                  </a:tcPr>
                </a:tc>
              </a:tr>
              <a:tr h="12700">
                <a:tc>
                  <a:txBody>
                    <a:bodyPr>
                      <a:noAutofit/>
                    </a:bodyPr>
                    <a:lstStyle/>
                    <a:p>
                      <a:pPr indent="0" lvl="0" marL="0" rtl="0">
                        <a:spcBef>
                          <a:spcPts val="0"/>
                        </a:spcBef>
                        <a:spcAft>
                          <a:spcPts val="0"/>
                        </a:spcAft>
                        <a:buNone/>
                      </a:pPr>
                      <a:r>
                        <a:rPr lang="en" sz="1000">
                          <a:solidFill>
                            <a:srgbClr val="222222"/>
                          </a:solidFill>
                          <a:highlight>
                            <a:srgbClr val="FFFFFF"/>
                          </a:highlight>
                        </a:rPr>
                        <a:t>The women stopped drinking the wines because they were </a:t>
                      </a:r>
                      <a:r>
                        <a:rPr b="1" lang="en" sz="1000">
                          <a:solidFill>
                            <a:srgbClr val="222222"/>
                          </a:solidFill>
                          <a:highlight>
                            <a:srgbClr val="FFFFFF"/>
                          </a:highlight>
                        </a:rPr>
                        <a:t>pregnant</a:t>
                      </a:r>
                      <a:r>
                        <a:rPr lang="en" sz="1000">
                          <a:solidFill>
                            <a:srgbClr val="222222"/>
                          </a:solidFill>
                          <a:highlight>
                            <a:srgbClr val="FFFFFF"/>
                          </a:highlight>
                        </a:rPr>
                        <a:t>.</a:t>
                      </a:r>
                      <a:endParaRPr sz="1000"/>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85200C"/>
                          </a:solidFill>
                        </a:rPr>
                        <a:t>Les femmes ont cessé de boire les vins parce </a:t>
                      </a:r>
                      <a:r>
                        <a:rPr b="1" lang="en" sz="1000">
                          <a:solidFill>
                            <a:srgbClr val="85200C"/>
                          </a:solidFill>
                        </a:rPr>
                        <a:t>qu'ils</a:t>
                      </a:r>
                      <a:r>
                        <a:rPr lang="en" sz="1000">
                          <a:solidFill>
                            <a:srgbClr val="85200C"/>
                          </a:solidFill>
                        </a:rPr>
                        <a:t> étaient enceintes.</a:t>
                      </a:r>
                      <a:endParaRPr sz="1000">
                        <a:solidFill>
                          <a:srgbClr val="85200C"/>
                        </a:solidFill>
                      </a:endParaRPr>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38761D"/>
                          </a:solidFill>
                        </a:rPr>
                        <a:t>Les femmes ont cessé de boire les vins parce </a:t>
                      </a:r>
                      <a:r>
                        <a:rPr b="1" lang="en" sz="1000">
                          <a:solidFill>
                            <a:srgbClr val="38761D"/>
                          </a:solidFill>
                        </a:rPr>
                        <a:t>qu'elles</a:t>
                      </a:r>
                      <a:r>
                        <a:rPr lang="en" sz="1000">
                          <a:solidFill>
                            <a:srgbClr val="38761D"/>
                          </a:solidFill>
                        </a:rPr>
                        <a:t> étaient enceintes.</a:t>
                      </a:r>
                      <a:endParaRPr sz="1000">
                        <a:solidFill>
                          <a:srgbClr val="38761D"/>
                        </a:solidFill>
                      </a:endParaRPr>
                    </a:p>
                  </a:txBody>
                  <a:tcPr marT="63500" marB="63500" marR="63500" marL="63500">
                    <a:lnB cap="flat" cmpd="sng" w="38100">
                      <a:solidFill>
                        <a:srgbClr val="000000"/>
                      </a:solidFill>
                      <a:prstDash val="solid"/>
                      <a:round/>
                      <a:headEnd len="sm" w="sm" type="none"/>
                      <a:tailEnd len="sm" w="sm" type="none"/>
                    </a:lnB>
                  </a:tcPr>
                </a:tc>
              </a:tr>
              <a:tr h="12700">
                <a:tc>
                  <a:txBody>
                    <a:bodyPr>
                      <a:noAutofit/>
                    </a:bodyPr>
                    <a:lstStyle/>
                    <a:p>
                      <a:pPr indent="0" lvl="0" marL="0" rtl="0">
                        <a:spcBef>
                          <a:spcPts val="0"/>
                        </a:spcBef>
                        <a:spcAft>
                          <a:spcPts val="0"/>
                        </a:spcAft>
                        <a:buNone/>
                      </a:pPr>
                      <a:r>
                        <a:rPr lang="en" sz="1000">
                          <a:solidFill>
                            <a:srgbClr val="222222"/>
                          </a:solidFill>
                          <a:highlight>
                            <a:srgbClr val="FFFFFF"/>
                          </a:highlight>
                        </a:rPr>
                        <a:t>The city councilmen refused the female demonstrators a permit because they </a:t>
                      </a:r>
                      <a:r>
                        <a:rPr b="1" lang="en" sz="1000">
                          <a:solidFill>
                            <a:srgbClr val="222222"/>
                          </a:solidFill>
                          <a:highlight>
                            <a:srgbClr val="FFFFFF"/>
                          </a:highlight>
                        </a:rPr>
                        <a:t>advocated</a:t>
                      </a:r>
                      <a:r>
                        <a:rPr lang="en" sz="1000">
                          <a:solidFill>
                            <a:srgbClr val="222222"/>
                          </a:solidFill>
                          <a:highlight>
                            <a:srgbClr val="FFFFFF"/>
                          </a:highlight>
                        </a:rPr>
                        <a:t> violence.</a:t>
                      </a:r>
                      <a:endParaRPr sz="1000"/>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990000"/>
                          </a:solidFill>
                        </a:rPr>
                        <a:t>Les conseillers municipaux ont refusé aux femmes manifestantes un permis parce </a:t>
                      </a:r>
                      <a:r>
                        <a:rPr b="1" lang="en" sz="1000">
                          <a:solidFill>
                            <a:srgbClr val="990000"/>
                          </a:solidFill>
                        </a:rPr>
                        <a:t>qu'ils</a:t>
                      </a:r>
                      <a:r>
                        <a:rPr lang="en" sz="1000">
                          <a:solidFill>
                            <a:srgbClr val="990000"/>
                          </a:solidFill>
                        </a:rPr>
                        <a:t> préconisaient la violence.</a:t>
                      </a:r>
                      <a:endParaRPr sz="1000">
                        <a:solidFill>
                          <a:srgbClr val="990000"/>
                        </a:solidFill>
                      </a:endParaRPr>
                    </a:p>
                  </a:txBody>
                  <a:tcPr marT="63500" marB="63500" marR="63500" marL="63500">
                    <a:lnT cap="flat" cmpd="sng" w="38100">
                      <a:solidFill>
                        <a:srgbClr val="000000"/>
                      </a:solidFill>
                      <a:prstDash val="solid"/>
                      <a:round/>
                      <a:headEnd len="sm" w="sm" type="none"/>
                      <a:tailEnd len="sm" w="sm" type="none"/>
                    </a:lnT>
                  </a:tcPr>
                </a:tc>
                <a:tc>
                  <a:txBody>
                    <a:bodyPr>
                      <a:noAutofit/>
                    </a:bodyPr>
                    <a:lstStyle/>
                    <a:p>
                      <a:pPr indent="0" lvl="0" marL="0" rtl="0">
                        <a:spcBef>
                          <a:spcPts val="0"/>
                        </a:spcBef>
                        <a:spcAft>
                          <a:spcPts val="0"/>
                        </a:spcAft>
                        <a:buNone/>
                      </a:pPr>
                      <a:r>
                        <a:rPr lang="en" sz="1000">
                          <a:solidFill>
                            <a:srgbClr val="38761D"/>
                          </a:solidFill>
                        </a:rPr>
                        <a:t>Le conseil municipal a refusé aux manifestantes un permis parce </a:t>
                      </a:r>
                      <a:r>
                        <a:rPr b="1" lang="en" sz="1000">
                          <a:solidFill>
                            <a:srgbClr val="38761D"/>
                          </a:solidFill>
                        </a:rPr>
                        <a:t>qu'elles</a:t>
                      </a:r>
                      <a:r>
                        <a:rPr lang="en" sz="1000">
                          <a:solidFill>
                            <a:srgbClr val="38761D"/>
                          </a:solidFill>
                        </a:rPr>
                        <a:t> prônaient la violence.</a:t>
                      </a:r>
                      <a:endParaRPr sz="1000">
                        <a:solidFill>
                          <a:srgbClr val="38761D"/>
                        </a:solidFill>
                      </a:endParaRPr>
                    </a:p>
                  </a:txBody>
                  <a:tcPr marT="63500" marB="63500" marR="63500" marL="63500">
                    <a:lnT cap="flat" cmpd="sng" w="38100">
                      <a:solidFill>
                        <a:srgbClr val="000000"/>
                      </a:solidFill>
                      <a:prstDash val="solid"/>
                      <a:round/>
                      <a:headEnd len="sm" w="sm" type="none"/>
                      <a:tailEnd len="sm" w="sm" type="none"/>
                    </a:lnT>
                  </a:tcPr>
                </a:tc>
              </a:tr>
              <a:tr h="12700">
                <a:tc>
                  <a:txBody>
                    <a:bodyPr>
                      <a:noAutofit/>
                    </a:bodyPr>
                    <a:lstStyle/>
                    <a:p>
                      <a:pPr indent="0" lvl="0" marL="0" rtl="0">
                        <a:spcBef>
                          <a:spcPts val="0"/>
                        </a:spcBef>
                        <a:spcAft>
                          <a:spcPts val="0"/>
                        </a:spcAft>
                        <a:buNone/>
                      </a:pPr>
                      <a:r>
                        <a:rPr lang="en" sz="1000">
                          <a:solidFill>
                            <a:srgbClr val="222222"/>
                          </a:solidFill>
                          <a:highlight>
                            <a:srgbClr val="FFFFFF"/>
                          </a:highlight>
                        </a:rPr>
                        <a:t>The city councilmen refused the female demonstrators a permit because they </a:t>
                      </a:r>
                      <a:r>
                        <a:rPr b="1" lang="en" sz="1000">
                          <a:solidFill>
                            <a:srgbClr val="222222"/>
                          </a:solidFill>
                          <a:highlight>
                            <a:srgbClr val="FFFFFF"/>
                          </a:highlight>
                        </a:rPr>
                        <a:t>feared</a:t>
                      </a:r>
                      <a:r>
                        <a:rPr lang="en" sz="1000">
                          <a:solidFill>
                            <a:srgbClr val="222222"/>
                          </a:solidFill>
                          <a:highlight>
                            <a:srgbClr val="FFFFFF"/>
                          </a:highlight>
                        </a:rPr>
                        <a:t> violence.</a:t>
                      </a:r>
                      <a:endParaRPr sz="1000"/>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38761D"/>
                          </a:solidFill>
                        </a:rPr>
                        <a:t>Les conseillers municipaux ont refusé aux femmes manifestantes un permis parce </a:t>
                      </a:r>
                      <a:r>
                        <a:rPr b="1" lang="en" sz="1000">
                          <a:solidFill>
                            <a:srgbClr val="38761D"/>
                          </a:solidFill>
                        </a:rPr>
                        <a:t>qu'ils</a:t>
                      </a:r>
                      <a:r>
                        <a:rPr lang="en" sz="1000">
                          <a:solidFill>
                            <a:srgbClr val="38761D"/>
                          </a:solidFill>
                        </a:rPr>
                        <a:t> craignaient la violence</a:t>
                      </a:r>
                      <a:endParaRPr sz="1000">
                        <a:solidFill>
                          <a:srgbClr val="38761D"/>
                        </a:solidFill>
                      </a:endParaRPr>
                    </a:p>
                  </a:txBody>
                  <a:tcPr marT="63500" marB="63500" marR="63500" marL="63500">
                    <a:lnB cap="flat" cmpd="sng" w="38100">
                      <a:solidFill>
                        <a:srgbClr val="000000"/>
                      </a:solidFill>
                      <a:prstDash val="solid"/>
                      <a:round/>
                      <a:headEnd len="sm" w="sm" type="none"/>
                      <a:tailEnd len="sm" w="sm" type="none"/>
                    </a:lnB>
                  </a:tcPr>
                </a:tc>
                <a:tc>
                  <a:txBody>
                    <a:bodyPr>
                      <a:noAutofit/>
                    </a:bodyPr>
                    <a:lstStyle/>
                    <a:p>
                      <a:pPr indent="0" lvl="0" marL="0" rtl="0">
                        <a:spcBef>
                          <a:spcPts val="0"/>
                        </a:spcBef>
                        <a:spcAft>
                          <a:spcPts val="0"/>
                        </a:spcAft>
                        <a:buNone/>
                      </a:pPr>
                      <a:r>
                        <a:rPr lang="en" sz="1000">
                          <a:solidFill>
                            <a:srgbClr val="990000"/>
                          </a:solidFill>
                        </a:rPr>
                        <a:t>Le conseil municipal a refusé aux manifestantes un permis parce </a:t>
                      </a:r>
                      <a:r>
                        <a:rPr b="1" lang="en" sz="1000">
                          <a:solidFill>
                            <a:srgbClr val="990000"/>
                          </a:solidFill>
                        </a:rPr>
                        <a:t>qu'elles</a:t>
                      </a:r>
                      <a:r>
                        <a:rPr lang="en" sz="1000">
                          <a:solidFill>
                            <a:srgbClr val="990000"/>
                          </a:solidFill>
                        </a:rPr>
                        <a:t> craignaient la violence.</a:t>
                      </a:r>
                      <a:r>
                        <a:rPr lang="en" sz="1000"/>
                        <a:t>*</a:t>
                      </a:r>
                      <a:endParaRPr sz="1000"/>
                    </a:p>
                  </a:txBody>
                  <a:tcPr marT="63500" marB="63500" marR="63500" marL="63500">
                    <a:lnB cap="flat" cmpd="sng" w="38100">
                      <a:solidFill>
                        <a:srgbClr val="000000"/>
                      </a:solidFill>
                      <a:prstDash val="solid"/>
                      <a:round/>
                      <a:headEnd len="sm" w="sm" type="none"/>
                      <a:tailEnd len="sm" w="sm" type="none"/>
                    </a:lnB>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7" name="Shape 627"/>
        <p:cNvGrpSpPr/>
        <p:nvPr/>
      </p:nvGrpSpPr>
      <p:grpSpPr>
        <a:xfrm>
          <a:off x="0" y="0"/>
          <a:ext cx="0" cy="0"/>
          <a:chOff x="0" y="0"/>
          <a:chExt cx="0" cy="0"/>
        </a:xfrm>
      </p:grpSpPr>
      <p:sp>
        <p:nvSpPr>
          <p:cNvPr id="628" name="Shape 628"/>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Example: Language Model</a:t>
            </a:r>
            <a:endParaRPr/>
          </a:p>
          <a:p>
            <a:pPr indent="0" lvl="0" marL="0" marR="0" rtl="0" algn="ctr">
              <a:lnSpc>
                <a:spcPct val="100000"/>
              </a:lnSpc>
              <a:spcBef>
                <a:spcPts val="2700"/>
              </a:spcBef>
              <a:spcAft>
                <a:spcPts val="0"/>
              </a:spcAft>
              <a:buClr>
                <a:srgbClr val="000000"/>
              </a:buClr>
              <a:buFont typeface="Helvetica Neue Light"/>
              <a:buNone/>
            </a:pPr>
            <a:r>
              <a:rPr lang="en" sz="1800"/>
              <a:t>(</a:t>
            </a:r>
            <a:r>
              <a:rPr i="1" lang="en" sz="1800"/>
              <a:t>Generating Wikipedia by Summarizing Long Sequences</a:t>
            </a:r>
            <a:r>
              <a:rPr lang="en" sz="1800"/>
              <a:t>)</a:t>
            </a:r>
            <a:endParaRPr sz="1800"/>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2" name="Shape 632"/>
        <p:cNvGrpSpPr/>
        <p:nvPr/>
      </p:nvGrpSpPr>
      <p:grpSpPr>
        <a:xfrm>
          <a:off x="0" y="0"/>
          <a:ext cx="0" cy="0"/>
          <a:chOff x="0" y="0"/>
          <a:chExt cx="0" cy="0"/>
        </a:xfrm>
      </p:grpSpPr>
      <p:sp>
        <p:nvSpPr>
          <p:cNvPr id="633" name="Shape 633"/>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rtl="0" algn="l">
              <a:spcBef>
                <a:spcPts val="0"/>
              </a:spcBef>
              <a:spcAft>
                <a:spcPts val="0"/>
              </a:spcAft>
              <a:buClr>
                <a:schemeClr val="dk1"/>
              </a:buClr>
              <a:buSzPts val="1100"/>
              <a:buFont typeface="Arial"/>
              <a:buNone/>
            </a:pPr>
            <a:r>
              <a:rPr lang="en" sz="2800">
                <a:solidFill>
                  <a:schemeClr val="dk1"/>
                </a:solidFill>
              </a:rPr>
              <a:t>Mixture of Experts</a:t>
            </a:r>
            <a:endParaRPr sz="2800"/>
          </a:p>
        </p:txBody>
      </p:sp>
      <p:sp>
        <p:nvSpPr>
          <p:cNvPr id="634" name="Shape 634"/>
          <p:cNvSpPr txBox="1"/>
          <p:nvPr>
            <p:ph idx="1" type="body"/>
          </p:nvPr>
        </p:nvSpPr>
        <p:spPr>
          <a:xfrm>
            <a:off x="632725" y="1372950"/>
            <a:ext cx="8449800" cy="3315000"/>
          </a:xfrm>
          <a:prstGeom prst="rect">
            <a:avLst/>
          </a:prstGeom>
          <a:noFill/>
          <a:ln>
            <a:noFill/>
          </a:ln>
        </p:spPr>
        <p:txBody>
          <a:bodyPr anchorCtr="0" anchor="t" bIns="32750" lIns="32750" spcFirstLastPara="1" rIns="32750" wrap="square" tIns="32750">
            <a:noAutofit/>
          </a:bodyPr>
          <a:lstStyle/>
          <a:p>
            <a:pPr indent="0" lvl="0" marL="0" marR="0" rtl="0" algn="l">
              <a:lnSpc>
                <a:spcPct val="150000"/>
              </a:lnSpc>
              <a:spcBef>
                <a:spcPts val="0"/>
              </a:spcBef>
              <a:spcAft>
                <a:spcPts val="0"/>
              </a:spcAft>
              <a:buNone/>
            </a:pPr>
            <a:r>
              <a:rPr lang="en"/>
              <a:t>Sparse gating instead of a feed-forward layer:</a:t>
            </a:r>
            <a:endParaRPr/>
          </a:p>
          <a:p>
            <a:pPr indent="0" lvl="0" marL="0" marR="0" rtl="0" algn="l">
              <a:lnSpc>
                <a:spcPct val="150000"/>
              </a:lnSpc>
              <a:spcBef>
                <a:spcPts val="0"/>
              </a:spcBef>
              <a:spcAft>
                <a:spcPts val="0"/>
              </a:spcAft>
              <a:buNone/>
            </a:pPr>
            <a:r>
              <a:t/>
            </a:r>
            <a:endParaRPr/>
          </a:p>
        </p:txBody>
      </p:sp>
      <p:pic>
        <p:nvPicPr>
          <p:cNvPr id="635" name="Shape 635"/>
          <p:cNvPicPr preferRelativeResize="0"/>
          <p:nvPr/>
        </p:nvPicPr>
        <p:blipFill>
          <a:blip r:embed="rId3">
            <a:alphaModFix/>
          </a:blip>
          <a:stretch>
            <a:fillRect/>
          </a:stretch>
        </p:blipFill>
        <p:spPr>
          <a:xfrm>
            <a:off x="2741400" y="1704328"/>
            <a:ext cx="3661200" cy="29836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9" name="Shape 639"/>
        <p:cNvGrpSpPr/>
        <p:nvPr/>
      </p:nvGrpSpPr>
      <p:grpSpPr>
        <a:xfrm>
          <a:off x="0" y="0"/>
          <a:ext cx="0" cy="0"/>
          <a:chOff x="0" y="0"/>
          <a:chExt cx="0" cy="0"/>
        </a:xfrm>
      </p:grpSpPr>
      <p:sp>
        <p:nvSpPr>
          <p:cNvPr id="640" name="Shape 640"/>
          <p:cNvSpPr txBox="1"/>
          <p:nvPr>
            <p:ph type="title"/>
          </p:nvPr>
        </p:nvSpPr>
        <p:spPr>
          <a:xfrm>
            <a:off x="311700" y="445025"/>
            <a:ext cx="4825200" cy="3766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Long Text Generation</a:t>
            </a:r>
            <a:endParaRPr>
              <a:latin typeface="Helvetica Neue Light"/>
              <a:ea typeface="Helvetica Neue Light"/>
              <a:cs typeface="Helvetica Neue Light"/>
              <a:sym typeface="Helvetica Neue Light"/>
            </a:endParaRPr>
          </a:p>
          <a:p>
            <a:pPr indent="0" lvl="0" marL="0" rtl="0">
              <a:spcBef>
                <a:spcPts val="0"/>
              </a:spcBef>
              <a:spcAft>
                <a:spcPts val="0"/>
              </a:spcAft>
              <a:buNone/>
            </a:pPr>
            <a:r>
              <a:t/>
            </a:r>
            <a:endParaRPr>
              <a:latin typeface="Helvetica Neue Light"/>
              <a:ea typeface="Helvetica Neue Light"/>
              <a:cs typeface="Helvetica Neue Light"/>
              <a:sym typeface="Helvetica Neue Light"/>
            </a:endParaRPr>
          </a:p>
          <a:p>
            <a:pPr indent="0" lvl="0" marL="0" rtl="0">
              <a:spcBef>
                <a:spcPts val="0"/>
              </a:spcBef>
              <a:spcAft>
                <a:spcPts val="0"/>
              </a:spcAft>
              <a:buNone/>
            </a:pPr>
            <a:r>
              <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lang="en">
                <a:latin typeface="Helvetica Neue Light"/>
                <a:ea typeface="Helvetica Neue Light"/>
                <a:cs typeface="Helvetica Neue Light"/>
                <a:sym typeface="Helvetica Neue Light"/>
              </a:rPr>
              <a:t>Generating entire Wikipedia</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lang="en">
                <a:latin typeface="Helvetica Neue Light"/>
                <a:ea typeface="Helvetica Neue Light"/>
                <a:cs typeface="Helvetica Neue Light"/>
                <a:sym typeface="Helvetica Neue Light"/>
              </a:rPr>
              <a:t>articles by summarizing top</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lang="en">
                <a:latin typeface="Helvetica Neue Light"/>
                <a:ea typeface="Helvetica Neue Light"/>
                <a:cs typeface="Helvetica Neue Light"/>
                <a:sym typeface="Helvetica Neue Light"/>
              </a:rPr>
              <a:t>search results and references.</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lang="en">
                <a:solidFill>
                  <a:schemeClr val="dk2"/>
                </a:solidFill>
                <a:latin typeface="Helvetica Neue Light"/>
                <a:ea typeface="Helvetica Neue Light"/>
                <a:cs typeface="Helvetica Neue Light"/>
                <a:sym typeface="Helvetica Neue Light"/>
              </a:rPr>
              <a:t>(Memory-Compressed Attn.)</a:t>
            </a:r>
            <a:endParaRPr>
              <a:solidFill>
                <a:schemeClr val="dk2"/>
              </a:solidFill>
              <a:latin typeface="Helvetica Neue Light"/>
              <a:ea typeface="Helvetica Neue Light"/>
              <a:cs typeface="Helvetica Neue Light"/>
              <a:sym typeface="Helvetica Neue Light"/>
            </a:endParaRPr>
          </a:p>
        </p:txBody>
      </p:sp>
      <p:pic>
        <p:nvPicPr>
          <p:cNvPr id="641" name="Shape 641"/>
          <p:cNvPicPr preferRelativeResize="0"/>
          <p:nvPr/>
        </p:nvPicPr>
        <p:blipFill>
          <a:blip r:embed="rId3">
            <a:alphaModFix/>
          </a:blip>
          <a:stretch>
            <a:fillRect/>
          </a:stretch>
        </p:blipFill>
        <p:spPr>
          <a:xfrm>
            <a:off x="5225453" y="0"/>
            <a:ext cx="3874694"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Shape 21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What NLP tasks are we talking about?</a:t>
            </a:r>
            <a:endParaRPr/>
          </a:p>
        </p:txBody>
      </p:sp>
      <p:sp>
        <p:nvSpPr>
          <p:cNvPr id="211" name="Shape 211"/>
          <p:cNvSpPr txBox="1"/>
          <p:nvPr/>
        </p:nvSpPr>
        <p:spPr>
          <a:xfrm>
            <a:off x="427300" y="1952200"/>
            <a:ext cx="8296500" cy="2796600"/>
          </a:xfrm>
          <a:prstGeom prst="rect">
            <a:avLst/>
          </a:prstGeom>
          <a:noFill/>
          <a:ln>
            <a:noFill/>
          </a:ln>
        </p:spPr>
        <p:txBody>
          <a:bodyPr anchorCtr="0" anchor="t" bIns="91425" lIns="91425" spcFirstLastPara="1" rIns="91425" wrap="square" tIns="91425">
            <a:noAutofit/>
          </a:bodyPr>
          <a:lstStyle/>
          <a:p>
            <a:pPr indent="-342900" lvl="0" marL="457200" rtl="0">
              <a:lnSpc>
                <a:spcPct val="115000"/>
              </a:lnSpc>
              <a:spcBef>
                <a:spcPts val="0"/>
              </a:spcBef>
              <a:spcAft>
                <a:spcPts val="0"/>
              </a:spcAft>
              <a:buSzPts val="1800"/>
              <a:buChar char="●"/>
            </a:pPr>
            <a:r>
              <a:rPr lang="en" sz="1800"/>
              <a:t>Part Of Speech Tagging	  </a:t>
            </a:r>
            <a:r>
              <a:rPr lang="en" sz="1800">
                <a:solidFill>
                  <a:schemeClr val="dk1"/>
                </a:solidFill>
              </a:rPr>
              <a:t>Assign part-of-speech to each word.</a:t>
            </a:r>
            <a:endParaRPr sz="1800"/>
          </a:p>
          <a:p>
            <a:pPr indent="-342900" lvl="0" marL="457200" rtl="0">
              <a:lnSpc>
                <a:spcPct val="115000"/>
              </a:lnSpc>
              <a:spcBef>
                <a:spcPts val="0"/>
              </a:spcBef>
              <a:spcAft>
                <a:spcPts val="0"/>
              </a:spcAft>
              <a:buSzPts val="1800"/>
              <a:buChar char="●"/>
            </a:pPr>
            <a:r>
              <a:rPr lang="en" sz="1800"/>
              <a:t>Parsing					  </a:t>
            </a:r>
            <a:r>
              <a:rPr lang="en" sz="1800">
                <a:solidFill>
                  <a:schemeClr val="dk1"/>
                </a:solidFill>
              </a:rPr>
              <a:t>Create a grammar tree given a sentence.</a:t>
            </a:r>
            <a:endParaRPr sz="1800"/>
          </a:p>
          <a:p>
            <a:pPr indent="-342900" lvl="0" marL="457200" rtl="0">
              <a:lnSpc>
                <a:spcPct val="115000"/>
              </a:lnSpc>
              <a:spcBef>
                <a:spcPts val="0"/>
              </a:spcBef>
              <a:spcAft>
                <a:spcPts val="0"/>
              </a:spcAft>
              <a:buSzPts val="1800"/>
              <a:buChar char="●"/>
            </a:pPr>
            <a:r>
              <a:rPr lang="en" sz="1800"/>
              <a:t>Named Entity Recognition	  </a:t>
            </a:r>
            <a:r>
              <a:rPr lang="en" sz="1800">
                <a:solidFill>
                  <a:schemeClr val="dk1"/>
                </a:solidFill>
              </a:rPr>
              <a:t>Recognize people, places, etc. in a sentence.</a:t>
            </a:r>
            <a:endParaRPr sz="1800">
              <a:solidFill>
                <a:schemeClr val="dk1"/>
              </a:solidFill>
            </a:endParaRPr>
          </a:p>
          <a:p>
            <a:pPr indent="-342900" lvl="0" marL="457200" rtl="0">
              <a:lnSpc>
                <a:spcPct val="115000"/>
              </a:lnSpc>
              <a:spcBef>
                <a:spcPts val="0"/>
              </a:spcBef>
              <a:spcAft>
                <a:spcPts val="0"/>
              </a:spcAft>
              <a:buSzPts val="1800"/>
              <a:buChar char="●"/>
            </a:pPr>
            <a:r>
              <a:rPr lang="en" sz="1800"/>
              <a:t>Language Modeling		  </a:t>
            </a:r>
            <a:r>
              <a:rPr lang="en" sz="1800">
                <a:solidFill>
                  <a:schemeClr val="dk1"/>
                </a:solidFill>
              </a:rPr>
              <a:t>Generate natural sentences.</a:t>
            </a:r>
            <a:endParaRPr sz="1800">
              <a:solidFill>
                <a:schemeClr val="dk1"/>
              </a:solidFill>
            </a:endParaRPr>
          </a:p>
          <a:p>
            <a:pPr indent="-342900" lvl="0" marL="457200" rtl="0">
              <a:lnSpc>
                <a:spcPct val="115000"/>
              </a:lnSpc>
              <a:spcBef>
                <a:spcPts val="0"/>
              </a:spcBef>
              <a:spcAft>
                <a:spcPts val="0"/>
              </a:spcAft>
              <a:buSzPts val="1800"/>
              <a:buChar char="●"/>
            </a:pPr>
            <a:r>
              <a:rPr lang="en" sz="1800"/>
              <a:t>Translation				  </a:t>
            </a:r>
            <a:r>
              <a:rPr lang="en" sz="1800">
                <a:solidFill>
                  <a:schemeClr val="dk1"/>
                </a:solidFill>
              </a:rPr>
              <a:t>Translate a sentence into another language.</a:t>
            </a:r>
            <a:endParaRPr sz="1800"/>
          </a:p>
          <a:p>
            <a:pPr indent="-342900" lvl="0" marL="457200" rtl="0">
              <a:lnSpc>
                <a:spcPct val="115000"/>
              </a:lnSpc>
              <a:spcBef>
                <a:spcPts val="0"/>
              </a:spcBef>
              <a:spcAft>
                <a:spcPts val="0"/>
              </a:spcAft>
              <a:buSzPts val="1800"/>
              <a:buChar char="●"/>
            </a:pPr>
            <a:r>
              <a:rPr lang="en" sz="1800"/>
              <a:t>Sentence Compression	  </a:t>
            </a:r>
            <a:r>
              <a:rPr lang="en" sz="1800">
                <a:solidFill>
                  <a:schemeClr val="dk1"/>
                </a:solidFill>
              </a:rPr>
              <a:t>Remove words to summarize a sentence.</a:t>
            </a:r>
            <a:endParaRPr sz="1800"/>
          </a:p>
          <a:p>
            <a:pPr indent="-342900" lvl="0" marL="457200" rtl="0">
              <a:lnSpc>
                <a:spcPct val="115000"/>
              </a:lnSpc>
              <a:spcBef>
                <a:spcPts val="0"/>
              </a:spcBef>
              <a:spcAft>
                <a:spcPts val="0"/>
              </a:spcAft>
              <a:buSzPts val="1800"/>
              <a:buChar char="●"/>
            </a:pPr>
            <a:r>
              <a:rPr lang="en" sz="1800"/>
              <a:t>Abstractive Summarization	  </a:t>
            </a:r>
            <a:r>
              <a:rPr lang="en" sz="1800">
                <a:solidFill>
                  <a:schemeClr val="dk1"/>
                </a:solidFill>
              </a:rPr>
              <a:t>Summarize a paragraph in new words.</a:t>
            </a:r>
            <a:endParaRPr sz="1800">
              <a:solidFill>
                <a:schemeClr val="dk1"/>
              </a:solidFill>
            </a:endParaRPr>
          </a:p>
          <a:p>
            <a:pPr indent="-342900" lvl="0" marL="457200" rtl="0">
              <a:lnSpc>
                <a:spcPct val="115000"/>
              </a:lnSpc>
              <a:spcBef>
                <a:spcPts val="0"/>
              </a:spcBef>
              <a:spcAft>
                <a:spcPts val="0"/>
              </a:spcAft>
              <a:buSzPts val="1800"/>
              <a:buChar char="●"/>
            </a:pPr>
            <a:r>
              <a:rPr lang="en" sz="1800"/>
              <a:t>Question Answering		  </a:t>
            </a:r>
            <a:r>
              <a:rPr lang="en" sz="1800">
                <a:solidFill>
                  <a:schemeClr val="dk1"/>
                </a:solidFill>
              </a:rPr>
              <a:t>Answer a question, maybe given a passage.</a:t>
            </a:r>
            <a:endParaRPr sz="1800"/>
          </a:p>
          <a:p>
            <a:pPr indent="-342900" lvl="0" marL="457200" rtl="0">
              <a:lnSpc>
                <a:spcPct val="115000"/>
              </a:lnSpc>
              <a:spcBef>
                <a:spcPts val="0"/>
              </a:spcBef>
              <a:spcAft>
                <a:spcPts val="0"/>
              </a:spcAft>
              <a:buSzPts val="1800"/>
              <a:buChar char="●"/>
            </a:pPr>
            <a:r>
              <a:rPr lang="en" sz="1800"/>
              <a:t>….</a:t>
            </a:r>
            <a:endParaRPr sz="1800"/>
          </a:p>
          <a:p>
            <a:pPr indent="0" lvl="0" marL="0" rtl="0">
              <a:spcBef>
                <a:spcPts val="0"/>
              </a:spcBef>
              <a:spcAft>
                <a:spcPts val="0"/>
              </a:spcAft>
              <a:buNone/>
            </a:pPr>
            <a:r>
              <a:t/>
            </a:r>
            <a:endParaRPr sz="1800"/>
          </a:p>
          <a:p>
            <a:pPr indent="0" lvl="0" marL="0" rtl="0">
              <a:spcBef>
                <a:spcPts val="0"/>
              </a:spcBef>
              <a:spcAft>
                <a:spcPts val="0"/>
              </a:spcAft>
              <a:buNone/>
            </a:pPr>
            <a:r>
              <a:t/>
            </a:r>
            <a:endParaRPr sz="18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5" name="Shape 645"/>
        <p:cNvGrpSpPr/>
        <p:nvPr/>
      </p:nvGrpSpPr>
      <p:grpSpPr>
        <a:xfrm>
          <a:off x="0" y="0"/>
          <a:ext cx="0" cy="0"/>
          <a:chOff x="0" y="0"/>
          <a:chExt cx="0" cy="0"/>
        </a:xfrm>
      </p:grpSpPr>
      <p:sp>
        <p:nvSpPr>
          <p:cNvPr id="646" name="Shape 64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38761D"/>
                </a:solidFill>
                <a:highlight>
                  <a:srgbClr val="FFFFFF"/>
                </a:highlight>
                <a:latin typeface="Arial"/>
                <a:ea typeface="Arial"/>
                <a:cs typeface="Arial"/>
                <a:sym typeface="Arial"/>
              </a:rPr>
              <a:t>'''The Transformer'''</a:t>
            </a:r>
            <a:r>
              <a:rPr lang="en" sz="1000">
                <a:solidFill>
                  <a:srgbClr val="222222"/>
                </a:solidFill>
                <a:highlight>
                  <a:srgbClr val="FFFFFF"/>
                </a:highlight>
                <a:latin typeface="Arial"/>
                <a:ea typeface="Arial"/>
                <a:cs typeface="Arial"/>
                <a:sym typeface="Arial"/>
              </a:rPr>
              <a:t> are a Japanese [[hardcore punk]] band.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==Early years==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band was formed in 1968, during the height of Japanese music</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history. Among the legendary [[Japanese people|Japanese]] composers of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[Japanese lyrics], they prominently exemplified Motohiro Oda's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especially tasty lyrics and psychedelic intention. Michio was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longtime member of the every Sunday night band PSM. His alluring was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of such importance as being the man who ignored the already successful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image and that he municipal makeup whose parents were&amp;amp;nbsp;–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 was called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Jenei.&amp;lt;ref&amp;gt;</a:t>
            </a:r>
            <a:r>
              <a:rPr lang="en" sz="1000" u="sng">
                <a:solidFill>
                  <a:srgbClr val="1155CC"/>
                </a:solidFill>
                <a:highlight>
                  <a:srgbClr val="FFFFFF"/>
                </a:highlight>
                <a:latin typeface="Arial"/>
                <a:ea typeface="Arial"/>
                <a:cs typeface="Arial"/>
                <a:sym typeface="Arial"/>
                <a:hlinkClick r:id="rId3"/>
              </a:rPr>
              <a:t>http://www.separatist.org/se_frontend/post-punk-musician-the-kidney.html&amp;lt;/ref&amp;gt</a:t>
            </a:r>
            <a:r>
              <a:rPr lang="en"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100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From a young age the band was very close, thus opting to pioneer what</a:t>
            </a:r>
            <a:endParaRPr b="1" sz="1000">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0" name="Shape 650"/>
        <p:cNvGrpSpPr/>
        <p:nvPr/>
      </p:nvGrpSpPr>
      <p:grpSpPr>
        <a:xfrm>
          <a:off x="0" y="0"/>
          <a:ext cx="0" cy="0"/>
          <a:chOff x="0" y="0"/>
          <a:chExt cx="0" cy="0"/>
        </a:xfrm>
      </p:grpSpPr>
      <p:sp>
        <p:nvSpPr>
          <p:cNvPr id="651" name="Shape 651"/>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From a young age the band was very close, thus opting to pioneer what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had actually begun as a more manageable core hardcore punk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band.&amp;lt;ref&amp;gt;</a:t>
            </a:r>
            <a:r>
              <a:rPr lang="en" sz="1000" u="sng">
                <a:solidFill>
                  <a:srgbClr val="1155CC"/>
                </a:solidFill>
                <a:highlight>
                  <a:srgbClr val="FFFFFF"/>
                </a:highlight>
                <a:latin typeface="Arial"/>
                <a:ea typeface="Arial"/>
                <a:cs typeface="Arial"/>
                <a:sym typeface="Arial"/>
                <a:hlinkClick r:id="rId3"/>
              </a:rPr>
              <a:t>http://www.talkradio.net/article/independent-music-fades-from-the-closed-drawings-out&amp;lt;/ref&amp;gt</a:t>
            </a:r>
            <a:r>
              <a:rPr lang="en"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==History==</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===Born from the heavy metal revolution===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1977 the self-proclaimed King of Tesponsors, [[Joe Lus: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 It was somewhere... it was just a guile ... taking this song to</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Broadway. It was the first record I ever heard on A.M., After some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opposition I received at the hands of Parsons, and in the follow-up</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notes myself.&amp;lt;ref&amp;gt;</a:t>
            </a:r>
            <a:r>
              <a:rPr lang="en" sz="1000" u="sng">
                <a:solidFill>
                  <a:srgbClr val="1155CC"/>
                </a:solidFill>
                <a:highlight>
                  <a:srgbClr val="FFFFFF"/>
                </a:highlight>
                <a:latin typeface="Arial"/>
                <a:ea typeface="Arial"/>
                <a:cs typeface="Arial"/>
                <a:sym typeface="Arial"/>
                <a:hlinkClick r:id="rId4"/>
              </a:rPr>
              <a:t>http://www.discogs.com/artist/The+Op%C5%8Dn+&amp;amp;+Psalm&amp;lt;/ref&amp;gt</a:t>
            </a:r>
            <a:r>
              <a:rPr lang="en"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band cut their first record album titled ''Transformed, furthered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5" name="Shape 655"/>
        <p:cNvGrpSpPr/>
        <p:nvPr/>
      </p:nvGrpSpPr>
      <p:grpSpPr>
        <a:xfrm>
          <a:off x="0" y="0"/>
          <a:ext cx="0" cy="0"/>
          <a:chOff x="0" y="0"/>
          <a:chExt cx="0" cy="0"/>
        </a:xfrm>
      </p:grpSpPr>
      <p:sp>
        <p:nvSpPr>
          <p:cNvPr id="656" name="Shape 65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band cut their first record album titled ''Transformed, furthered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extended Extended'',&amp;lt;ref&amp;gt;[</a:t>
            </a:r>
            <a:r>
              <a:rPr lang="en" sz="1000" u="sng">
                <a:solidFill>
                  <a:srgbClr val="1155CC"/>
                </a:solidFill>
                <a:highlight>
                  <a:srgbClr val="FFFFFF"/>
                </a:highlight>
                <a:latin typeface="Arial"/>
                <a:ea typeface="Arial"/>
                <a:cs typeface="Arial"/>
                <a:sym typeface="Arial"/>
                <a:hlinkClick r:id="rId3"/>
              </a:rPr>
              <a:t>https://www.discogs.com/album/69771</a:t>
            </a:r>
            <a:endParaRPr sz="1000" u="sng">
              <a:solidFill>
                <a:srgbClr val="1155CC"/>
              </a:solidFill>
              <a:highlight>
                <a:srgbClr val="FFFFFF"/>
              </a:highlight>
              <a:latin typeface="Arial"/>
              <a:ea typeface="Arial"/>
              <a:cs typeface="Arial"/>
              <a:sym typeface="Arial"/>
              <a:hlinkClick r:id="rId4"/>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 MC – Transformed EP (CDR) by The Moondrawn – EMI, 1994]&amp;lt;/ref&amp;gt;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in 1978 the official band line-up of the three-piece pop-punk-rock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 TEEM. They generally played around [[Japan]], growing from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Top 40 standard.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===1981-2010: The band to break away===</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On 1 January 1981 bassist Michio Kono, and the members of the original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line-up emerged. Niji Fukune and his [[Head poet|Head]] band (now</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guitarist) Kazuya Kouda left the band in the hands of the band at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May 28, 1981, benefit season of [[Led Zeppelin]]'s Marmarin building.</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June 1987, Kono joined the band as a full-time drummer, playing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0" name="Shape 660"/>
        <p:cNvGrpSpPr/>
        <p:nvPr/>
      </p:nvGrpSpPr>
      <p:grpSpPr>
        <a:xfrm>
          <a:off x="0" y="0"/>
          <a:ext cx="0" cy="0"/>
          <a:chOff x="0" y="0"/>
          <a:chExt cx="0" cy="0"/>
        </a:xfrm>
      </p:grpSpPr>
      <p:sp>
        <p:nvSpPr>
          <p:cNvPr id="661" name="Shape 661"/>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few nights in a 4 or 5 hour stint with [[D-beat]]. Kono played through</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mid-1950s, at Shinlie, continued to play concerts with drummers in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Ibis, Cor, and a few at the Leo Somu Studio in Japan. In 1987, Kono</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recruited new bassist Michio Kono and drummer Ayaka Kurobe as drummer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for band. Kono played trumpet with supplement music with Saint Etienne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as a drummer. Over the next few years Kono played as drummer and would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get many alumni news invitations to the bands' ''Toys Beach'' section.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1999 he joined the [[CT-182]].</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His successor was Barrie Bell on a cover of [[Jethro Tull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(band)|Jethro Tull]]'s original 1967 hit &amp;quot;Back Home&amp;quot; (last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appearance was in Jethro), with whom he shares a name.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===2010 – present: The band to split===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2006 the band split up and the remaining members reformed under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1000"/>
              </a:spcBef>
              <a:spcAft>
                <a:spcPts val="1000"/>
              </a:spcAft>
              <a:buClr>
                <a:srgbClr val="000000"/>
              </a:buClr>
              <a:buFont typeface="Helvetica Neue Light"/>
              <a:buNone/>
            </a:pPr>
            <a:r>
              <a:rPr lang="en" sz="1000">
                <a:solidFill>
                  <a:srgbClr val="222222"/>
                </a:solidFill>
                <a:highlight>
                  <a:srgbClr val="FFFFFF"/>
                </a:highlight>
                <a:latin typeface="Arial"/>
                <a:ea typeface="Arial"/>
                <a:cs typeface="Arial"/>
                <a:sym typeface="Arial"/>
              </a:rPr>
              <a:t>name Starmirror, with Kono in tears,</a:t>
            </a:r>
            <a:r>
              <a:rPr lang="en" sz="1000">
                <a:latin typeface="Arial"/>
                <a:ea typeface="Arial"/>
                <a:cs typeface="Arial"/>
                <a:sym typeface="Arial"/>
              </a:rPr>
              <a:t> ….</a:t>
            </a:r>
            <a:endParaRPr b="1" sz="1000">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5" name="Shape 665"/>
        <p:cNvGrpSpPr/>
        <p:nvPr/>
      </p:nvGrpSpPr>
      <p:grpSpPr>
        <a:xfrm>
          <a:off x="0" y="0"/>
          <a:ext cx="0" cy="0"/>
          <a:chOff x="0" y="0"/>
          <a:chExt cx="0" cy="0"/>
        </a:xfrm>
      </p:grpSpPr>
      <p:sp>
        <p:nvSpPr>
          <p:cNvPr id="666" name="Shape 66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t>
            </a:r>
            <a:r>
              <a:rPr lang="en" sz="1000">
                <a:solidFill>
                  <a:srgbClr val="38761D"/>
                </a:solidFill>
                <a:highlight>
                  <a:srgbClr val="FFFFFF"/>
                </a:highlight>
                <a:latin typeface="Arial"/>
                <a:ea typeface="Arial"/>
                <a:cs typeface="Arial"/>
                <a:sym typeface="Arial"/>
              </a:rPr>
              <a:t>''''The Transformer''''' </a:t>
            </a:r>
            <a:r>
              <a:rPr lang="en" sz="1000">
                <a:solidFill>
                  <a:srgbClr val="222222"/>
                </a:solidFill>
                <a:highlight>
                  <a:srgbClr val="FFFFFF"/>
                </a:highlight>
                <a:latin typeface="Arial"/>
                <a:ea typeface="Arial"/>
                <a:cs typeface="Arial"/>
                <a:sym typeface="Arial"/>
              </a:rPr>
              <a:t>is a [[book]] by British [[illuminatist]]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[[Herman Muirhead]], set in a post-apocalyptic world that border on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mysterious alien known as the &amp;quot;Transformer Planet&amp;quot; which 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his trademark to save Earth. The book is about 25 years old, and it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contains forty-one different demographic models of the human race, as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the cases of two fictional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''groups'',&amp;amp;nbsp;''[[Robtobeau]]''&amp;amp;nbsp;&amp;quot;Richard&amp;quot;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&amp;quot;The Transformers Planet&amp;quot;.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 Summary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book benefits on the [[3-D film|3-D film]], taking his one-third</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of the world's pure &amp;quot;answer&amp;quot; and gas age from 30 to 70</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within its confines.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book covers the world of the world of [[Area 51|Binoculars]] from</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around the worlds of Earth. It is judged by the ability of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[[telepathy|telepaths]] and [[television]], and provides color, line,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end-to-end observational work.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0" name="Shape 670"/>
        <p:cNvGrpSpPr/>
        <p:nvPr/>
      </p:nvGrpSpPr>
      <p:grpSpPr>
        <a:xfrm>
          <a:off x="0" y="0"/>
          <a:ext cx="0" cy="0"/>
          <a:chOff x="0" y="0"/>
          <a:chExt cx="0" cy="0"/>
        </a:xfrm>
      </p:grpSpPr>
      <p:sp>
        <p:nvSpPr>
          <p:cNvPr id="671" name="Shape 671"/>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end-to-end observational work.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To make the book up and document the recoverable quantum states of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universe, in order to inspire a generation that fantasy producing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tele-recording-offering machine is ideal. To make portions of this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universe home, he recreates the rostrum obstacle-oriented framework</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Minou.&amp;lt;ref&amp;gt;http://www.rewunting.net/voir/BestatNew/2007/press/Story.html)&amp;lt;/ref&amp;gt;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 ''The Transformer''==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The book was the first on a [[Random Access Album|re-issue]] since its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original version of ''[[Robtobeau]]'', despite the band naming itself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 &amp;quot;Transformer Planet&amp;quot; in the book.&amp;lt;ref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name=prweb-the-1985&amp;gt;{{cite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web|url=http://www.prnewswire.co.uk/cgi/news/release?id=9010884|title=''The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Transformer''|publisher=www.prnewswire.co.uk|date=|accessdate=2012-04-25}}&amp;lt;/ref&amp;gt;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Today, &amp;quot;[[The Transformers Planet]]&amp;quot; is played entirely</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open-ended, there are more than just the four previously separate only</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bands. A number of its groups will live on one abandoned volcano in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North America,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5" name="Shape 675"/>
        <p:cNvGrpSpPr/>
        <p:nvPr/>
      </p:nvGrpSpPr>
      <p:grpSpPr>
        <a:xfrm>
          <a:off x="0" y="0"/>
          <a:ext cx="0" cy="0"/>
          <a:chOff x="0" y="0"/>
          <a:chExt cx="0" cy="0"/>
        </a:xfrm>
      </p:grpSpPr>
      <p:sp>
        <p:nvSpPr>
          <p:cNvPr id="676" name="Shape 67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===Conceptual ''The Transformer'' universe===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Principals a setting-man named “The Supercongo Planet,” who is 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naturalistic device transferring voice and humour from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Transformer Planet,'' whose two vice-maks appear often in this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universe existence, and what the project in general are trying to</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highlight many societal institutions. Because of the way that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corporation has made it, loneliness, confidence, research and renting</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out these universes are difficult to organise without the bands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creating their own universe. The scientist is none other than a singer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and musician. Power plants are not only problematic, but if they want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programmed them to create and perform the world's first Broadcast of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itself once the universe started, but deliberately Acta Biological</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Station, db.us and BB on ''The Transformer Planet'', ''The Transformer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Planet'', aren't other things Scheduled for.</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0" name="Shape 680"/>
        <p:cNvGrpSpPr/>
        <p:nvPr/>
      </p:nvGrpSpPr>
      <p:grpSpPr>
        <a:xfrm>
          <a:off x="0" y="0"/>
          <a:ext cx="0" cy="0"/>
          <a:chOff x="0" y="0"/>
          <a:chExt cx="0" cy="0"/>
        </a:xfrm>
      </p:grpSpPr>
      <p:sp>
        <p:nvSpPr>
          <p:cNvPr id="681" name="Shape 681"/>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:&amp;lt;blockquote&amp;gt;A man called Dick Latanii Bartow, known the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greatest radio dot Wonderland administrator at influential arrangers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in a craze over the complex World of Biological Predacial Engineer in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Rodel bringing Earth into a 'sortjob' with fans. During this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'Socpurportedly Human', Conspiracy was being released to the world as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Baron Maadia on planet Nature. A world-renowned scientist named Julia</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Samur is able to cosmouncish society and run for it - except us who is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he and he is before talking this entire T100 before Cell physiologist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Cygnets. Also, the hypnotic Mr. Mattei arrived, so it is Mischief who</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over-manages for himself - but a rising duplicate of Phil Rideout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makes it almost affable.  There is plenty of people at work to make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use of it and animal allies out of politics. But Someday in 1964, when</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we were around, we were steadfast against the one man's machine and he</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did an amazing job at the toe of the mysterious...</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Mr. Suki who is an engineering desk lecturer at the University of}}}}</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rPr lang="en" sz="1000">
                <a:solidFill>
                  <a:srgbClr val="222222"/>
                </a:solidFill>
                <a:highlight>
                  <a:srgbClr val="FFFFFF"/>
                </a:highlight>
                <a:latin typeface="Arial"/>
                <a:ea typeface="Arial"/>
                <a:cs typeface="Arial"/>
                <a:sym typeface="Arial"/>
              </a:rPr>
              <a:t>…………….</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0"/>
              </a:spcAft>
              <a:buClr>
                <a:schemeClr val="dk1"/>
              </a:buClr>
              <a:buSzPts val="1100"/>
              <a:buFont typeface="Arial"/>
              <a:buNone/>
            </a:pPr>
            <a:r>
              <a:t/>
            </a:r>
            <a:endParaRPr sz="1000">
              <a:solidFill>
                <a:srgbClr val="222222"/>
              </a:solidFill>
              <a:highlight>
                <a:srgbClr val="FFFFFF"/>
              </a:highlight>
              <a:latin typeface="Arial"/>
              <a:ea typeface="Arial"/>
              <a:cs typeface="Arial"/>
              <a:sym typeface="Arial"/>
            </a:endParaRPr>
          </a:p>
          <a:p>
            <a:pPr indent="0" lvl="0" marL="0" marR="0" rtl="0">
              <a:lnSpc>
                <a:spcPct val="100000"/>
              </a:lnSpc>
              <a:spcBef>
                <a:spcPts val="0"/>
              </a:spcBef>
              <a:spcAft>
                <a:spcPts val="1000"/>
              </a:spcAft>
              <a:buClr>
                <a:srgbClr val="000000"/>
              </a:buClr>
              <a:buFont typeface="Helvetica Neue Light"/>
              <a:buNone/>
            </a:pPr>
            <a:r>
              <a:t/>
            </a:r>
            <a:endParaRPr b="1" sz="1000">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5" name="Shape 685"/>
        <p:cNvGrpSpPr/>
        <p:nvPr/>
      </p:nvGrpSpPr>
      <p:grpSpPr>
        <a:xfrm>
          <a:off x="0" y="0"/>
          <a:ext cx="0" cy="0"/>
          <a:chOff x="0" y="0"/>
          <a:chExt cx="0" cy="0"/>
        </a:xfrm>
      </p:grpSpPr>
      <p:sp>
        <p:nvSpPr>
          <p:cNvPr id="686" name="Shape 686"/>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Images</a:t>
            </a:r>
            <a:endParaRPr/>
          </a:p>
          <a:p>
            <a:pPr indent="0" lvl="0" marL="0" marR="0" rtl="0" algn="ctr">
              <a:lnSpc>
                <a:spcPct val="100000"/>
              </a:lnSpc>
              <a:spcBef>
                <a:spcPts val="2700"/>
              </a:spcBef>
              <a:spcAft>
                <a:spcPts val="0"/>
              </a:spcAft>
              <a:buClr>
                <a:srgbClr val="000000"/>
              </a:buClr>
              <a:buFont typeface="Helvetica Neue Light"/>
              <a:buNone/>
            </a:pPr>
            <a:r>
              <a:rPr lang="en" sz="1800"/>
              <a:t>(</a:t>
            </a:r>
            <a:r>
              <a:rPr i="1" lang="en" sz="1800"/>
              <a:t>Image Transformer</a:t>
            </a:r>
            <a:r>
              <a:rPr lang="en" sz="1800"/>
              <a:t>)</a:t>
            </a:r>
            <a:endParaRPr sz="1800"/>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0" name="Shape 690"/>
        <p:cNvGrpSpPr/>
        <p:nvPr/>
      </p:nvGrpSpPr>
      <p:grpSpPr>
        <a:xfrm>
          <a:off x="0" y="0"/>
          <a:ext cx="0" cy="0"/>
          <a:chOff x="0" y="0"/>
          <a:chExt cx="0" cy="0"/>
        </a:xfrm>
      </p:grpSpPr>
      <p:sp>
        <p:nvSpPr>
          <p:cNvPr id="691" name="Shape 69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Image Generation</a:t>
            </a:r>
            <a:endParaRPr>
              <a:latin typeface="Helvetica Neue Light"/>
              <a:ea typeface="Helvetica Neue Light"/>
              <a:cs typeface="Helvetica Neue Light"/>
              <a:sym typeface="Helvetica Neue Light"/>
            </a:endParaRPr>
          </a:p>
        </p:txBody>
      </p:sp>
      <p:pic>
        <p:nvPicPr>
          <p:cNvPr id="692" name="Shape 692"/>
          <p:cNvPicPr preferRelativeResize="0"/>
          <p:nvPr/>
        </p:nvPicPr>
        <p:blipFill>
          <a:blip r:embed="rId3">
            <a:alphaModFix/>
          </a:blip>
          <a:stretch>
            <a:fillRect/>
          </a:stretch>
        </p:blipFill>
        <p:spPr>
          <a:xfrm>
            <a:off x="311700" y="1381675"/>
            <a:ext cx="4914900" cy="3238500"/>
          </a:xfrm>
          <a:prstGeom prst="rect">
            <a:avLst/>
          </a:prstGeom>
          <a:noFill/>
          <a:ln>
            <a:noFill/>
          </a:ln>
        </p:spPr>
      </p:pic>
      <p:graphicFrame>
        <p:nvGraphicFramePr>
          <p:cNvPr id="693" name="Shape 693"/>
          <p:cNvGraphicFramePr/>
          <p:nvPr/>
        </p:nvGraphicFramePr>
        <p:xfrm>
          <a:off x="5348275" y="1534075"/>
          <a:ext cx="3000000" cy="3000000"/>
        </p:xfrm>
        <a:graphic>
          <a:graphicData uri="http://schemas.openxmlformats.org/drawingml/2006/table">
            <a:tbl>
              <a:tblPr>
                <a:noFill/>
                <a:tableStyleId>{2FBB8610-5FBB-4333-8685-B9E99C4784C2}</a:tableStyleId>
              </a:tblPr>
              <a:tblGrid>
                <a:gridCol w="1926225"/>
                <a:gridCol w="1778725"/>
              </a:tblGrid>
              <a:tr h="640500">
                <a:tc>
                  <a:txBody>
                    <a:bodyPr>
                      <a:noAutofit/>
                    </a:bodyPr>
                    <a:lstStyle/>
                    <a:p>
                      <a:pPr indent="0" lvl="0" marL="0" rtl="0" algn="ctr">
                        <a:spcBef>
                          <a:spcPts val="0"/>
                        </a:spcBef>
                        <a:spcAft>
                          <a:spcPts val="0"/>
                        </a:spcAft>
                        <a:buNone/>
                      </a:pPr>
                      <a:r>
                        <a:rPr lang="en"/>
                        <a:t>Model Type</a:t>
                      </a:r>
                      <a:endParaRPr/>
                    </a:p>
                  </a:txBody>
                  <a:tcPr marT="91425" marB="91425" marR="91425" marL="91425">
                    <a:lnL cap="flat" cmpd="sng" w="9525">
                      <a:solidFill>
                        <a:srgbClr val="434343"/>
                      </a:solidFill>
                      <a:prstDash val="solid"/>
                      <a:round/>
                      <a:headEnd len="sm" w="sm" type="none"/>
                      <a:tailEnd len="sm" w="sm" type="none"/>
                    </a:lnL>
                    <a:lnT cap="flat" cmpd="sng" w="9525">
                      <a:solidFill>
                        <a:srgbClr val="434343"/>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 unrecognized</a:t>
                      </a:r>
                      <a:endParaRPr/>
                    </a:p>
                    <a:p>
                      <a:pPr indent="0" lvl="0" marL="0" rtl="0" algn="ctr">
                        <a:spcBef>
                          <a:spcPts val="0"/>
                        </a:spcBef>
                        <a:spcAft>
                          <a:spcPts val="0"/>
                        </a:spcAft>
                        <a:buNone/>
                      </a:pPr>
                      <a:r>
                        <a:rPr lang="en"/>
                        <a:t>(max = 50%)</a:t>
                      </a:r>
                      <a:endParaRPr/>
                    </a:p>
                  </a:txBody>
                  <a:tcPr marT="91425" marB="91425" marR="91425" marL="91425">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19050">
                      <a:solidFill>
                        <a:srgbClr val="000000"/>
                      </a:solidFill>
                      <a:prstDash val="solid"/>
                      <a:round/>
                      <a:headEnd len="sm" w="sm" type="none"/>
                      <a:tailEnd len="sm" w="sm" type="none"/>
                    </a:lnB>
                  </a:tcPr>
                </a:tc>
              </a:tr>
              <a:tr h="426400">
                <a:tc>
                  <a:txBody>
                    <a:bodyPr>
                      <a:noAutofit/>
                    </a:bodyPr>
                    <a:lstStyle/>
                    <a:p>
                      <a:pPr indent="0" lvl="0" marL="0" rtl="0" algn="ctr">
                        <a:spcBef>
                          <a:spcPts val="0"/>
                        </a:spcBef>
                        <a:spcAft>
                          <a:spcPts val="0"/>
                        </a:spcAft>
                        <a:buNone/>
                      </a:pPr>
                      <a:r>
                        <a:rPr lang="en"/>
                        <a:t>ResNet</a:t>
                      </a:r>
                      <a:endParaRPr/>
                    </a:p>
                  </a:txBody>
                  <a:tcPr marT="91425" marB="91425" marR="91425" marL="91425">
                    <a:lnL cap="flat" cmpd="sng" w="9525">
                      <a:solidFill>
                        <a:srgbClr val="434343"/>
                      </a:solidFill>
                      <a:prstDash val="solid"/>
                      <a:round/>
                      <a:headEnd len="sm" w="sm" type="none"/>
                      <a:tailEnd len="sm" w="sm" type="none"/>
                    </a:lnL>
                    <a:lnT cap="flat" cmpd="sng" w="19050">
                      <a:solidFill>
                        <a:srgbClr val="000000"/>
                      </a:solidFill>
                      <a:prstDash val="solid"/>
                      <a:round/>
                      <a:headEnd len="sm" w="sm" type="none"/>
                      <a:tailEnd len="sm" w="sm" type="none"/>
                    </a:lnT>
                    <a:lnB cap="flat" cmpd="sng" w="9525">
                      <a:solidFill>
                        <a:srgbClr val="434343"/>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4.0%</a:t>
                      </a:r>
                      <a:endParaRPr/>
                    </a:p>
                  </a:txBody>
                  <a:tcPr marT="91425" marB="91425" marR="91425" marL="91425">
                    <a:lnR cap="flat" cmpd="sng" w="9525">
                      <a:solidFill>
                        <a:srgbClr val="434343"/>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434343"/>
                      </a:solidFill>
                      <a:prstDash val="solid"/>
                      <a:round/>
                      <a:headEnd len="sm" w="sm" type="none"/>
                      <a:tailEnd len="sm" w="sm" type="none"/>
                    </a:lnB>
                  </a:tcPr>
                </a:tc>
              </a:tr>
              <a:tr h="647700">
                <a:tc>
                  <a:txBody>
                    <a:bodyPr>
                      <a:noAutofit/>
                    </a:bodyPr>
                    <a:lstStyle/>
                    <a:p>
                      <a:pPr indent="0" lvl="0" marL="0" rtl="0" algn="ctr">
                        <a:spcBef>
                          <a:spcPts val="0"/>
                        </a:spcBef>
                        <a:spcAft>
                          <a:spcPts val="0"/>
                        </a:spcAft>
                        <a:buNone/>
                      </a:pPr>
                      <a:r>
                        <a:rPr lang="en"/>
                        <a:t>Superresolution GAN</a:t>
                      </a:r>
                      <a:endParaRPr/>
                    </a:p>
                    <a:p>
                      <a:pPr indent="0" lvl="0" marL="0" rtl="0" algn="ctr">
                        <a:spcBef>
                          <a:spcPts val="0"/>
                        </a:spcBef>
                        <a:spcAft>
                          <a:spcPts val="0"/>
                        </a:spcAft>
                        <a:buNone/>
                      </a:pPr>
                      <a:r>
                        <a:rPr lang="en"/>
                        <a:t>(Garcia’16)</a:t>
                      </a:r>
                      <a:endParaRPr/>
                    </a:p>
                  </a:txBody>
                  <a:tcPr marT="91425" marB="91425" marR="91425" marL="91425">
                    <a:lnL cap="flat" cmpd="sng" w="9525">
                      <a:solidFill>
                        <a:srgbClr val="434343"/>
                      </a:solidFill>
                      <a:prstDash val="solid"/>
                      <a:round/>
                      <a:headEnd len="sm" w="sm" type="none"/>
                      <a:tailEnd len="sm" w="sm" type="none"/>
                    </a:lnL>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8.5%</a:t>
                      </a:r>
                      <a:endParaRPr/>
                    </a:p>
                  </a:txBody>
                  <a:tcPr marT="91425" marB="91425" marR="91425" marL="91425">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9525">
                      <a:solidFill>
                        <a:srgbClr val="434343"/>
                      </a:solidFill>
                      <a:prstDash val="solid"/>
                      <a:round/>
                      <a:headEnd len="sm" w="sm" type="none"/>
                      <a:tailEnd len="sm" w="sm" type="none"/>
                    </a:lnB>
                  </a:tcPr>
                </a:tc>
              </a:tr>
              <a:tr h="647700">
                <a:tc>
                  <a:txBody>
                    <a:bodyPr>
                      <a:noAutofit/>
                    </a:bodyPr>
                    <a:lstStyle/>
                    <a:p>
                      <a:pPr indent="0" lvl="0" marL="0" rtl="0" algn="ctr">
                        <a:spcBef>
                          <a:spcPts val="0"/>
                        </a:spcBef>
                        <a:spcAft>
                          <a:spcPts val="0"/>
                        </a:spcAft>
                        <a:buNone/>
                      </a:pPr>
                      <a:r>
                        <a:rPr lang="en"/>
                        <a:t>PixelRecursive</a:t>
                      </a:r>
                      <a:endParaRPr/>
                    </a:p>
                    <a:p>
                      <a:pPr indent="0" lvl="0" marL="0" rtl="0" algn="ctr">
                        <a:spcBef>
                          <a:spcPts val="0"/>
                        </a:spcBef>
                        <a:spcAft>
                          <a:spcPts val="0"/>
                        </a:spcAft>
                        <a:buNone/>
                      </a:pPr>
                      <a:r>
                        <a:rPr lang="en"/>
                        <a:t>(Dahl et al., 2017)</a:t>
                      </a:r>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11%</a:t>
                      </a:r>
                      <a:endParaRPr/>
                    </a:p>
                  </a:txBody>
                  <a:tcPr marT="91425" marB="91425" marR="91425" marL="91425">
                    <a:lnL cap="flat" cmpd="sng" w="9525">
                      <a:solidFill>
                        <a:srgbClr val="434343"/>
                      </a:solidFill>
                      <a:prstDash val="solid"/>
                      <a:round/>
                      <a:headEnd len="sm" w="sm" type="none"/>
                      <a:tailEnd len="sm" w="sm" type="none"/>
                    </a:lnL>
                    <a:lnR cap="flat" cmpd="sng" w="9525">
                      <a:solidFill>
                        <a:srgbClr val="434343"/>
                      </a:solidFill>
                      <a:prstDash val="solid"/>
                      <a:round/>
                      <a:headEnd len="sm" w="sm" type="none"/>
                      <a:tailEnd len="sm" w="sm" type="none"/>
                    </a:lnR>
                    <a:lnT cap="flat" cmpd="sng" w="9525">
                      <a:solidFill>
                        <a:srgbClr val="434343"/>
                      </a:solidFill>
                      <a:prstDash val="solid"/>
                      <a:round/>
                      <a:headEnd len="sm" w="sm" type="none"/>
                      <a:tailEnd len="sm" w="sm" type="none"/>
                    </a:lnT>
                    <a:lnB cap="flat" cmpd="sng" w="19050">
                      <a:solidFill>
                        <a:srgbClr val="000000"/>
                      </a:solidFill>
                      <a:prstDash val="solid"/>
                      <a:round/>
                      <a:headEnd len="sm" w="sm" type="none"/>
                      <a:tailEnd len="sm" w="sm" type="none"/>
                    </a:lnB>
                  </a:tcPr>
                </a:tc>
              </a:tr>
              <a:tr h="647700">
                <a:tc>
                  <a:txBody>
                    <a:bodyPr>
                      <a:noAutofit/>
                    </a:bodyPr>
                    <a:lstStyle/>
                    <a:p>
                      <a:pPr indent="0" lvl="0" marL="0" rtl="0" algn="ctr">
                        <a:spcBef>
                          <a:spcPts val="0"/>
                        </a:spcBef>
                        <a:spcAft>
                          <a:spcPts val="0"/>
                        </a:spcAft>
                        <a:buNone/>
                      </a:pPr>
                      <a:r>
                        <a:rPr lang="en"/>
                        <a:t>Image Transformer</a:t>
                      </a:r>
                      <a:endParaRPr/>
                    </a:p>
                  </a:txBody>
                  <a:tcPr marT="91425" marB="91425" marR="91425" marL="91425">
                    <a:lnL cap="flat" cmpd="sng" w="9525">
                      <a:solidFill>
                        <a:srgbClr val="434343"/>
                      </a:solidFill>
                      <a:prstDash val="solid"/>
                      <a:round/>
                      <a:headEnd len="sm" w="sm" type="none"/>
                      <a:tailEnd len="sm" w="sm" type="none"/>
                    </a:lnL>
                    <a:lnT cap="flat" cmpd="sng" w="19050">
                      <a:solidFill>
                        <a:srgbClr val="000000"/>
                      </a:solidFill>
                      <a:prstDash val="solid"/>
                      <a:round/>
                      <a:headEnd len="sm" w="sm" type="none"/>
                      <a:tailEnd len="sm" w="sm" type="none"/>
                    </a:lnT>
                    <a:lnB cap="flat" cmpd="sng" w="9525">
                      <a:solidFill>
                        <a:srgbClr val="434343"/>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t>36.9%</a:t>
                      </a:r>
                      <a:endParaRPr/>
                    </a:p>
                  </a:txBody>
                  <a:tcPr marT="91425" marB="91425" marR="91425" marL="91425">
                    <a:lnR cap="flat" cmpd="sng" w="9525">
                      <a:solidFill>
                        <a:srgbClr val="434343"/>
                      </a:solidFill>
                      <a:prstDash val="solid"/>
                      <a:round/>
                      <a:headEnd len="sm" w="sm" type="none"/>
                      <a:tailEnd len="sm" w="sm" type="none"/>
                    </a:lnR>
                    <a:lnT cap="flat" cmpd="sng" w="19050">
                      <a:solidFill>
                        <a:srgbClr val="000000"/>
                      </a:solidFill>
                      <a:prstDash val="solid"/>
                      <a:round/>
                      <a:headEnd len="sm" w="sm" type="none"/>
                      <a:tailEnd len="sm" w="sm" type="none"/>
                    </a:lnT>
                    <a:lnB cap="flat" cmpd="sng" w="9525">
                      <a:solidFill>
                        <a:srgbClr val="434343"/>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Shape 2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Can deep learning solve these tasks</a:t>
            </a:r>
            <a:r>
              <a:rPr lang="en"/>
              <a:t>?</a:t>
            </a:r>
            <a:endParaRPr/>
          </a:p>
        </p:txBody>
      </p:sp>
      <p:sp>
        <p:nvSpPr>
          <p:cNvPr id="217" name="Shape 217"/>
          <p:cNvSpPr txBox="1"/>
          <p:nvPr/>
        </p:nvSpPr>
        <p:spPr>
          <a:xfrm>
            <a:off x="427300" y="1799800"/>
            <a:ext cx="8296500" cy="2796600"/>
          </a:xfrm>
          <a:prstGeom prst="rect">
            <a:avLst/>
          </a:prstGeom>
          <a:noFill/>
          <a:ln>
            <a:noFill/>
          </a:ln>
        </p:spPr>
        <p:txBody>
          <a:bodyPr anchorCtr="0" anchor="t" bIns="91425" lIns="91425" spcFirstLastPara="1" rIns="91425" wrap="square" tIns="91425">
            <a:noAutofit/>
          </a:bodyPr>
          <a:lstStyle/>
          <a:p>
            <a:pPr indent="-342900" lvl="0" marL="457200" rtl="0">
              <a:lnSpc>
                <a:spcPct val="115000"/>
              </a:lnSpc>
              <a:spcBef>
                <a:spcPts val="0"/>
              </a:spcBef>
              <a:spcAft>
                <a:spcPts val="0"/>
              </a:spcAft>
              <a:buSzPts val="1800"/>
              <a:buChar char="●"/>
            </a:pPr>
            <a:r>
              <a:rPr lang="en" sz="1800"/>
              <a:t>Inputs and outputs have variable size, how can neural networks handle it?</a:t>
            </a:r>
            <a:endParaRPr sz="1800"/>
          </a:p>
          <a:p>
            <a:pPr indent="-342900" lvl="0" marL="457200" rtl="0">
              <a:lnSpc>
                <a:spcPct val="115000"/>
              </a:lnSpc>
              <a:spcBef>
                <a:spcPts val="0"/>
              </a:spcBef>
              <a:spcAft>
                <a:spcPts val="0"/>
              </a:spcAft>
              <a:buSzPts val="1800"/>
              <a:buChar char="●"/>
            </a:pPr>
            <a:r>
              <a:rPr lang="en" sz="1800">
                <a:solidFill>
                  <a:schemeClr val="accent2"/>
                </a:solidFill>
              </a:rPr>
              <a:t>Recurrent Neural Networks</a:t>
            </a:r>
            <a:r>
              <a:rPr lang="en" sz="1800"/>
              <a:t> can do it, but how do we train them?</a:t>
            </a:r>
            <a:endParaRPr sz="1800"/>
          </a:p>
          <a:p>
            <a:pPr indent="-342900" lvl="0" marL="457200" rtl="0">
              <a:lnSpc>
                <a:spcPct val="115000"/>
              </a:lnSpc>
              <a:spcBef>
                <a:spcPts val="0"/>
              </a:spcBef>
              <a:spcAft>
                <a:spcPts val="0"/>
              </a:spcAft>
              <a:buSzPts val="1800"/>
              <a:buChar char="●"/>
            </a:pPr>
            <a:r>
              <a:rPr lang="en" sz="1800">
                <a:solidFill>
                  <a:schemeClr val="accent2"/>
                </a:solidFill>
              </a:rPr>
              <a:t>Long Short-Term Memory</a:t>
            </a:r>
            <a:r>
              <a:rPr lang="en" sz="1800"/>
              <a:t> </a:t>
            </a:r>
            <a:r>
              <a:rPr lang="en" sz="1800">
                <a:solidFill>
                  <a:schemeClr val="dk1"/>
                </a:solidFill>
              </a:rPr>
              <a:t>[Hochreiter et al., 1997]</a:t>
            </a:r>
            <a:r>
              <a:rPr lang="en" sz="1800"/>
              <a:t>, but how to compose it?</a:t>
            </a:r>
            <a:endParaRPr sz="1800"/>
          </a:p>
          <a:p>
            <a:pPr indent="-342900" lvl="0" marL="457200" rtl="0">
              <a:lnSpc>
                <a:spcPct val="115000"/>
              </a:lnSpc>
              <a:spcBef>
                <a:spcPts val="0"/>
              </a:spcBef>
              <a:spcAft>
                <a:spcPts val="0"/>
              </a:spcAft>
              <a:buSzPts val="1800"/>
              <a:buChar char="●"/>
            </a:pPr>
            <a:r>
              <a:rPr lang="en" sz="1800">
                <a:solidFill>
                  <a:schemeClr val="accent2"/>
                </a:solidFill>
              </a:rPr>
              <a:t>Encoder-Decoder</a:t>
            </a:r>
            <a:r>
              <a:rPr lang="en" sz="1800"/>
              <a:t> (sequence-to-sequence) architectures</a:t>
            </a:r>
            <a:endParaRPr sz="1800"/>
          </a:p>
          <a:p>
            <a:pPr indent="0" lvl="0" marL="457200" rtl="0">
              <a:lnSpc>
                <a:spcPct val="115000"/>
              </a:lnSpc>
              <a:spcBef>
                <a:spcPts val="0"/>
              </a:spcBef>
              <a:spcAft>
                <a:spcPts val="0"/>
              </a:spcAft>
              <a:buNone/>
            </a:pPr>
            <a:r>
              <a:rPr lang="en" sz="1800">
                <a:solidFill>
                  <a:schemeClr val="dk1"/>
                </a:solidFill>
              </a:rPr>
              <a:t>[Sutskever et al., 2014; Bahdanau et al., 2014; Cho et al., 2014]</a:t>
            </a:r>
            <a:endParaRPr sz="1800">
              <a:solidFill>
                <a:schemeClr val="dk1"/>
              </a:solidFill>
            </a:endParaRPr>
          </a:p>
          <a:p>
            <a:pPr indent="0" lvl="0" marL="0" rtl="0">
              <a:spcBef>
                <a:spcPts val="0"/>
              </a:spcBef>
              <a:spcAft>
                <a:spcPts val="0"/>
              </a:spcAft>
              <a:buNone/>
            </a:pPr>
            <a:r>
              <a:t/>
            </a:r>
            <a:endParaRPr sz="1800"/>
          </a:p>
          <a:p>
            <a:pPr indent="0" lvl="0" marL="0" rtl="0">
              <a:spcBef>
                <a:spcPts val="0"/>
              </a:spcBef>
              <a:spcAft>
                <a:spcPts val="0"/>
              </a:spcAft>
              <a:buNone/>
            </a:pPr>
            <a:r>
              <a:t/>
            </a:r>
            <a:endParaRPr sz="1800"/>
          </a:p>
        </p:txBody>
      </p:sp>
      <p:grpSp>
        <p:nvGrpSpPr>
          <p:cNvPr id="218" name="Shape 218"/>
          <p:cNvGrpSpPr/>
          <p:nvPr/>
        </p:nvGrpSpPr>
        <p:grpSpPr>
          <a:xfrm>
            <a:off x="1039050" y="3534700"/>
            <a:ext cx="7087801" cy="1565025"/>
            <a:chOff x="1410025" y="3629075"/>
            <a:chExt cx="7087801" cy="1565025"/>
          </a:xfrm>
        </p:grpSpPr>
        <p:pic>
          <p:nvPicPr>
            <p:cNvPr id="219" name="Shape 219"/>
            <p:cNvPicPr preferRelativeResize="0"/>
            <p:nvPr/>
          </p:nvPicPr>
          <p:blipFill>
            <a:blip r:embed="rId3">
              <a:alphaModFix/>
            </a:blip>
            <a:stretch>
              <a:fillRect/>
            </a:stretch>
          </p:blipFill>
          <p:spPr>
            <a:xfrm>
              <a:off x="1410025" y="3629075"/>
              <a:ext cx="7087801" cy="1565025"/>
            </a:xfrm>
            <a:prstGeom prst="rect">
              <a:avLst/>
            </a:prstGeom>
            <a:noFill/>
            <a:ln>
              <a:noFill/>
            </a:ln>
          </p:spPr>
        </p:pic>
        <p:cxnSp>
          <p:nvCxnSpPr>
            <p:cNvPr id="220" name="Shape 220"/>
            <p:cNvCxnSpPr/>
            <p:nvPr/>
          </p:nvCxnSpPr>
          <p:spPr>
            <a:xfrm>
              <a:off x="4043025" y="3943050"/>
              <a:ext cx="0" cy="1006200"/>
            </a:xfrm>
            <a:prstGeom prst="straightConnector1">
              <a:avLst/>
            </a:prstGeom>
            <a:noFill/>
            <a:ln cap="flat" cmpd="sng" w="38100">
              <a:solidFill>
                <a:schemeClr val="dk1"/>
              </a:solidFill>
              <a:prstDash val="dash"/>
              <a:round/>
              <a:headEnd len="med" w="med" type="none"/>
              <a:tailEnd len="med" w="med" type="none"/>
            </a:ln>
          </p:spPr>
        </p:cxn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7" name="Shape 697"/>
        <p:cNvGrpSpPr/>
        <p:nvPr/>
      </p:nvGrpSpPr>
      <p:grpSpPr>
        <a:xfrm>
          <a:off x="0" y="0"/>
          <a:ext cx="0" cy="0"/>
          <a:chOff x="0" y="0"/>
          <a:chExt cx="0" cy="0"/>
        </a:xfrm>
      </p:grpSpPr>
      <p:sp>
        <p:nvSpPr>
          <p:cNvPr id="698" name="Shape 69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How about GANs?</a:t>
            </a:r>
            <a:endParaRPr>
              <a:latin typeface="Helvetica Neue Light"/>
              <a:ea typeface="Helvetica Neue Light"/>
              <a:cs typeface="Helvetica Neue Light"/>
              <a:sym typeface="Helvetica Neue Light"/>
            </a:endParaRPr>
          </a:p>
          <a:p>
            <a:pPr indent="0" lvl="0" marL="0" rtl="0">
              <a:spcBef>
                <a:spcPts val="0"/>
              </a:spcBef>
              <a:spcAft>
                <a:spcPts val="0"/>
              </a:spcAft>
              <a:buNone/>
            </a:pPr>
            <a:r>
              <a:rPr i="1" lang="en" sz="1800">
                <a:latin typeface="Helvetica Neue Light"/>
                <a:ea typeface="Helvetica Neue Light"/>
                <a:cs typeface="Helvetica Neue Light"/>
                <a:sym typeface="Helvetica Neue Light"/>
              </a:rPr>
              <a:t>(</a:t>
            </a:r>
            <a:r>
              <a:rPr i="1" lang="en" sz="1800">
                <a:latin typeface="Helvetica Neue"/>
                <a:ea typeface="Helvetica Neue"/>
                <a:cs typeface="Helvetica Neue"/>
                <a:sym typeface="Helvetica Neue"/>
              </a:rPr>
              <a:t>Are GANs Created Equal? A Large-Scale Study)</a:t>
            </a:r>
            <a:endParaRPr i="1" sz="1800">
              <a:latin typeface="Helvetica Neue Light"/>
              <a:ea typeface="Helvetica Neue Light"/>
              <a:cs typeface="Helvetica Neue Light"/>
              <a:sym typeface="Helvetica Neue Light"/>
            </a:endParaRPr>
          </a:p>
        </p:txBody>
      </p:sp>
      <p:pic>
        <p:nvPicPr>
          <p:cNvPr id="699" name="Shape 699"/>
          <p:cNvPicPr preferRelativeResize="0"/>
          <p:nvPr/>
        </p:nvPicPr>
        <p:blipFill>
          <a:blip r:embed="rId3">
            <a:alphaModFix/>
          </a:blip>
          <a:stretch>
            <a:fillRect/>
          </a:stretch>
        </p:blipFill>
        <p:spPr>
          <a:xfrm>
            <a:off x="2291625" y="1257300"/>
            <a:ext cx="6467475" cy="2000250"/>
          </a:xfrm>
          <a:prstGeom prst="rect">
            <a:avLst/>
          </a:prstGeom>
          <a:noFill/>
          <a:ln>
            <a:noFill/>
          </a:ln>
        </p:spPr>
      </p:pic>
      <p:sp>
        <p:nvSpPr>
          <p:cNvPr id="700" name="Shape 700"/>
          <p:cNvSpPr txBox="1"/>
          <p:nvPr/>
        </p:nvSpPr>
        <p:spPr>
          <a:xfrm>
            <a:off x="402350" y="1629550"/>
            <a:ext cx="1790400" cy="41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Problem 1: Variance</a:t>
            </a:r>
            <a:endParaRPr/>
          </a:p>
        </p:txBody>
      </p:sp>
      <p:pic>
        <p:nvPicPr>
          <p:cNvPr id="701" name="Shape 701"/>
          <p:cNvPicPr preferRelativeResize="0"/>
          <p:nvPr/>
        </p:nvPicPr>
        <p:blipFill>
          <a:blip r:embed="rId4">
            <a:alphaModFix/>
          </a:blip>
          <a:stretch>
            <a:fillRect/>
          </a:stretch>
        </p:blipFill>
        <p:spPr>
          <a:xfrm>
            <a:off x="5111050" y="3456900"/>
            <a:ext cx="3067050" cy="1200150"/>
          </a:xfrm>
          <a:prstGeom prst="rect">
            <a:avLst/>
          </a:prstGeom>
          <a:noFill/>
          <a:ln>
            <a:noFill/>
          </a:ln>
        </p:spPr>
      </p:pic>
      <p:sp>
        <p:nvSpPr>
          <p:cNvPr id="702" name="Shape 702"/>
          <p:cNvSpPr txBox="1"/>
          <p:nvPr/>
        </p:nvSpPr>
        <p:spPr>
          <a:xfrm>
            <a:off x="402350" y="3686950"/>
            <a:ext cx="3829200" cy="41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Problem 2: Even best models are not great: </a:t>
            </a:r>
            <a:endParaRPr/>
          </a:p>
        </p:txBody>
      </p:sp>
      <p:sp>
        <p:nvSpPr>
          <p:cNvPr id="703" name="Shape 703"/>
          <p:cNvSpPr txBox="1"/>
          <p:nvPr/>
        </p:nvSpPr>
        <p:spPr>
          <a:xfrm>
            <a:off x="5249900" y="4633850"/>
            <a:ext cx="2166300" cy="41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Image Transformer: </a:t>
            </a:r>
            <a:r>
              <a:rPr lang="en">
                <a:solidFill>
                  <a:srgbClr val="38761D"/>
                </a:solidFill>
              </a:rPr>
              <a:t>36.6</a:t>
            </a:r>
            <a:endParaRPr>
              <a:solidFill>
                <a:srgbClr val="38761D"/>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7" name="Shape 707"/>
        <p:cNvGrpSpPr/>
        <p:nvPr/>
      </p:nvGrpSpPr>
      <p:grpSpPr>
        <a:xfrm>
          <a:off x="0" y="0"/>
          <a:ext cx="0" cy="0"/>
          <a:chOff x="0" y="0"/>
          <a:chExt cx="0" cy="0"/>
        </a:xfrm>
      </p:grpSpPr>
      <p:sp>
        <p:nvSpPr>
          <p:cNvPr id="708" name="Shape 708"/>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Multiple Modalities</a:t>
            </a:r>
            <a:endParaRPr/>
          </a:p>
          <a:p>
            <a:pPr indent="0" lvl="0" marL="0" marR="0" rtl="0" algn="ctr">
              <a:lnSpc>
                <a:spcPct val="100000"/>
              </a:lnSpc>
              <a:spcBef>
                <a:spcPts val="2700"/>
              </a:spcBef>
              <a:spcAft>
                <a:spcPts val="0"/>
              </a:spcAft>
              <a:buClr>
                <a:srgbClr val="000000"/>
              </a:buClr>
              <a:buFont typeface="Helvetica Neue Light"/>
              <a:buNone/>
            </a:pPr>
            <a:r>
              <a:rPr lang="en" sz="1800"/>
              <a:t>(</a:t>
            </a:r>
            <a:r>
              <a:rPr i="1" lang="en" sz="1800"/>
              <a:t>One Model to Learn Them All</a:t>
            </a:r>
            <a:r>
              <a:rPr lang="en" sz="1800"/>
              <a:t>)</a:t>
            </a:r>
            <a:endParaRPr sz="1800"/>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2" name="Shape 712"/>
        <p:cNvGrpSpPr/>
        <p:nvPr/>
      </p:nvGrpSpPr>
      <p:grpSpPr>
        <a:xfrm>
          <a:off x="0" y="0"/>
          <a:ext cx="0" cy="0"/>
          <a:chOff x="0" y="0"/>
          <a:chExt cx="0" cy="0"/>
        </a:xfrm>
      </p:grpSpPr>
      <p:sp>
        <p:nvSpPr>
          <p:cNvPr id="713" name="Shape 71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Helvetica Neue Light"/>
                <a:ea typeface="Helvetica Neue Light"/>
                <a:cs typeface="Helvetica Neue Light"/>
                <a:sym typeface="Helvetica Neue Light"/>
              </a:rPr>
              <a:t>Multiple Modalities: MultiModel</a:t>
            </a:r>
            <a:endParaRPr>
              <a:latin typeface="Helvetica Neue Light"/>
              <a:ea typeface="Helvetica Neue Light"/>
              <a:cs typeface="Helvetica Neue Light"/>
              <a:sym typeface="Helvetica Neue Light"/>
            </a:endParaRPr>
          </a:p>
        </p:txBody>
      </p:sp>
      <p:pic>
        <p:nvPicPr>
          <p:cNvPr descr="image1.png" id="714" name="Shape 714"/>
          <p:cNvPicPr preferRelativeResize="0"/>
          <p:nvPr/>
        </p:nvPicPr>
        <p:blipFill>
          <a:blip r:embed="rId3">
            <a:alphaModFix/>
          </a:blip>
          <a:stretch>
            <a:fillRect/>
          </a:stretch>
        </p:blipFill>
        <p:spPr>
          <a:xfrm>
            <a:off x="1167775" y="1082800"/>
            <a:ext cx="6331952" cy="3993075"/>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8" name="Shape 718"/>
        <p:cNvGrpSpPr/>
        <p:nvPr/>
      </p:nvGrpSpPr>
      <p:grpSpPr>
        <a:xfrm>
          <a:off x="0" y="0"/>
          <a:ext cx="0" cy="0"/>
          <a:chOff x="0" y="0"/>
          <a:chExt cx="0" cy="0"/>
        </a:xfrm>
      </p:grpSpPr>
      <p:sp>
        <p:nvSpPr>
          <p:cNvPr id="719" name="Shape 719"/>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MultiModel</a:t>
            </a:r>
            <a:endParaRPr sz="2800"/>
          </a:p>
        </p:txBody>
      </p:sp>
      <p:sp>
        <p:nvSpPr>
          <p:cNvPr id="720" name="Shape 720"/>
          <p:cNvSpPr txBox="1"/>
          <p:nvPr>
            <p:ph idx="1" type="body"/>
          </p:nvPr>
        </p:nvSpPr>
        <p:spPr>
          <a:xfrm>
            <a:off x="669725" y="1372950"/>
            <a:ext cx="8028000" cy="2930100"/>
          </a:xfrm>
          <a:prstGeom prst="rect">
            <a:avLst/>
          </a:prstGeom>
          <a:noFill/>
          <a:ln>
            <a:noFill/>
          </a:ln>
        </p:spPr>
        <p:txBody>
          <a:bodyPr anchorCtr="0" anchor="ctr" bIns="32750" lIns="32750" spcFirstLastPara="1" rIns="32750" wrap="square" tIns="32750">
            <a:noAutofit/>
          </a:bodyPr>
          <a:lstStyle/>
          <a:p>
            <a:pPr indent="-336550" lvl="0" marL="457200" marR="0" rtl="0" algn="l">
              <a:lnSpc>
                <a:spcPct val="100000"/>
              </a:lnSpc>
              <a:spcBef>
                <a:spcPts val="2700"/>
              </a:spcBef>
              <a:spcAft>
                <a:spcPts val="0"/>
              </a:spcAft>
              <a:buSzPts val="1700"/>
              <a:buChar char="•"/>
            </a:pPr>
            <a:r>
              <a:rPr lang="en"/>
              <a:t>Trained on 8 tasks (4 WMT, ImageNet, COCO, WSJ, PTB)</a:t>
            </a:r>
            <a:endParaRPr/>
          </a:p>
          <a:p>
            <a:pPr indent="-336550" lvl="0" marL="457200" marR="0" rtl="0" algn="l">
              <a:lnSpc>
                <a:spcPct val="100000"/>
              </a:lnSpc>
              <a:spcBef>
                <a:spcPts val="0"/>
              </a:spcBef>
              <a:spcAft>
                <a:spcPts val="0"/>
              </a:spcAft>
              <a:buSzPts val="1700"/>
              <a:buChar char="•"/>
            </a:pPr>
            <a:r>
              <a:rPr lang="en"/>
              <a:t>Images still like convolutions (pure attention doesn’t work)</a:t>
            </a:r>
            <a:endParaRPr/>
          </a:p>
          <a:p>
            <a:pPr indent="-336550" lvl="0" marL="457200" marR="0" rtl="0" algn="l">
              <a:lnSpc>
                <a:spcPct val="100000"/>
              </a:lnSpc>
              <a:spcBef>
                <a:spcPts val="0"/>
              </a:spcBef>
              <a:spcAft>
                <a:spcPts val="0"/>
              </a:spcAft>
              <a:buSzPts val="1700"/>
              <a:buChar char="•"/>
            </a:pPr>
            <a:r>
              <a:rPr lang="en"/>
              <a:t>Modalities: down-stride and up-stride images, embed text</a:t>
            </a:r>
            <a:endParaRPr/>
          </a:p>
          <a:p>
            <a:pPr indent="-336550" lvl="0" marL="457200" marR="0" rtl="0" algn="l">
              <a:lnSpc>
                <a:spcPct val="100000"/>
              </a:lnSpc>
              <a:spcBef>
                <a:spcPts val="0"/>
              </a:spcBef>
              <a:spcAft>
                <a:spcPts val="0"/>
              </a:spcAft>
              <a:buSzPts val="1700"/>
              <a:buChar char="•"/>
            </a:pPr>
            <a:r>
              <a:rPr lang="en"/>
              <a:t>Architecture: convolutional encoder, transformer decoder</a:t>
            </a:r>
            <a:endParaRPr/>
          </a:p>
          <a:p>
            <a:pPr indent="-336550" lvl="1" marL="914400" marR="0" rtl="0" algn="l">
              <a:lnSpc>
                <a:spcPct val="100000"/>
              </a:lnSpc>
              <a:spcBef>
                <a:spcPts val="0"/>
              </a:spcBef>
              <a:spcAft>
                <a:spcPts val="0"/>
              </a:spcAft>
              <a:buSzPts val="1700"/>
              <a:buChar char="•"/>
            </a:pPr>
            <a:r>
              <a:rPr lang="en"/>
              <a:t>Convolution FF improves attention on many large tasks</a:t>
            </a:r>
            <a:endParaRPr/>
          </a:p>
          <a:p>
            <a:pPr indent="-336550" lvl="0" marL="457200" marR="0" rtl="0" algn="l">
              <a:lnSpc>
                <a:spcPct val="100000"/>
              </a:lnSpc>
              <a:spcBef>
                <a:spcPts val="0"/>
              </a:spcBef>
              <a:spcAft>
                <a:spcPts val="0"/>
              </a:spcAft>
              <a:buSzPts val="1700"/>
              <a:buChar char="•"/>
            </a:pPr>
            <a:r>
              <a:rPr lang="en"/>
              <a:t>Capacity: use Mixture-of-Experts as feed-forward layers</a:t>
            </a:r>
            <a:endParaRPr/>
          </a:p>
          <a:p>
            <a:pPr indent="0" lvl="0" marL="0" marR="0" rtl="0" algn="l">
              <a:lnSpc>
                <a:spcPct val="100000"/>
              </a:lnSpc>
              <a:spcBef>
                <a:spcPts val="2700"/>
              </a:spcBef>
              <a:spcAft>
                <a:spcPts val="0"/>
              </a:spcAft>
              <a:buNone/>
            </a:pPr>
            <a:r>
              <a:rPr lang="en"/>
              <a:t>How comes ImageNet improves PTB results?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4" name="Shape 724"/>
        <p:cNvGrpSpPr/>
        <p:nvPr/>
      </p:nvGrpSpPr>
      <p:grpSpPr>
        <a:xfrm>
          <a:off x="0" y="0"/>
          <a:ext cx="0" cy="0"/>
          <a:chOff x="0" y="0"/>
          <a:chExt cx="0" cy="0"/>
        </a:xfrm>
      </p:grpSpPr>
      <p:sp>
        <p:nvSpPr>
          <p:cNvPr id="725" name="Shape 725"/>
          <p:cNvSpPr txBox="1"/>
          <p:nvPr>
            <p:ph type="title"/>
          </p:nvPr>
        </p:nvSpPr>
        <p:spPr>
          <a:xfrm>
            <a:off x="669727" y="234404"/>
            <a:ext cx="7804500" cy="1138500"/>
          </a:xfrm>
          <a:prstGeom prst="rect">
            <a:avLst/>
          </a:prstGeom>
          <a:noFill/>
          <a:ln>
            <a:noFill/>
          </a:ln>
        </p:spPr>
        <p:txBody>
          <a:bodyPr anchorCtr="0" anchor="ctr" bIns="32750" lIns="32750" spcFirstLastPara="1" rIns="32750" wrap="square" tIns="32750">
            <a:noAutofit/>
          </a:bodyPr>
          <a:lstStyle/>
          <a:p>
            <a:pPr indent="0" lvl="0" marL="0" marR="0" rtl="0" algn="l">
              <a:lnSpc>
                <a:spcPct val="100000"/>
              </a:lnSpc>
              <a:spcBef>
                <a:spcPts val="0"/>
              </a:spcBef>
              <a:spcAft>
                <a:spcPts val="0"/>
              </a:spcAft>
              <a:buClr>
                <a:srgbClr val="000000"/>
              </a:buClr>
              <a:buFont typeface="Helvetica Neue Light"/>
              <a:buNone/>
            </a:pPr>
            <a:r>
              <a:rPr lang="en" sz="2800"/>
              <a:t>MultiModel: 4 WMT, ImageNet, COCO, WSJ, PTB</a:t>
            </a:r>
            <a:endParaRPr sz="2800"/>
          </a:p>
        </p:txBody>
      </p:sp>
      <p:pic>
        <p:nvPicPr>
          <p:cNvPr descr="image2.png" id="726" name="Shape 726"/>
          <p:cNvPicPr preferRelativeResize="0"/>
          <p:nvPr/>
        </p:nvPicPr>
        <p:blipFill>
          <a:blip r:embed="rId3">
            <a:alphaModFix/>
          </a:blip>
          <a:stretch>
            <a:fillRect/>
          </a:stretch>
        </p:blipFill>
        <p:spPr>
          <a:xfrm>
            <a:off x="669725" y="1512224"/>
            <a:ext cx="7503876" cy="31141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730" name="Shape 730"/>
        <p:cNvGrpSpPr/>
        <p:nvPr/>
      </p:nvGrpSpPr>
      <p:grpSpPr>
        <a:xfrm>
          <a:off x="0" y="0"/>
          <a:ext cx="0" cy="0"/>
          <a:chOff x="0" y="0"/>
          <a:chExt cx="0" cy="0"/>
        </a:xfrm>
      </p:grpSpPr>
      <p:pic>
        <p:nvPicPr>
          <p:cNvPr id="731" name="Shape 731"/>
          <p:cNvPicPr preferRelativeResize="0"/>
          <p:nvPr/>
        </p:nvPicPr>
        <p:blipFill rotWithShape="1">
          <a:blip r:embed="rId3">
            <a:alphaModFix/>
          </a:blip>
          <a:srcRect b="0" l="12190" r="10115" t="0"/>
          <a:stretch/>
        </p:blipFill>
        <p:spPr>
          <a:xfrm>
            <a:off x="0" y="0"/>
            <a:ext cx="9144004" cy="5143501"/>
          </a:xfrm>
          <a:prstGeom prst="rect">
            <a:avLst/>
          </a:prstGeom>
          <a:noFill/>
          <a:ln>
            <a:noFill/>
          </a:ln>
        </p:spPr>
      </p:pic>
      <p:sp>
        <p:nvSpPr>
          <p:cNvPr id="732" name="Shape 732"/>
          <p:cNvSpPr txBox="1"/>
          <p:nvPr>
            <p:ph idx="4294967295" type="title"/>
          </p:nvPr>
        </p:nvSpPr>
        <p:spPr>
          <a:xfrm>
            <a:off x="626456" y="2521134"/>
            <a:ext cx="7645800" cy="2019900"/>
          </a:xfrm>
          <a:prstGeom prst="rect">
            <a:avLst/>
          </a:prstGeom>
          <a:no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rgbClr val="445863"/>
              </a:buClr>
              <a:buFont typeface="Roboto"/>
              <a:buNone/>
            </a:pPr>
            <a:r>
              <a:rPr lang="en" sz="4500">
                <a:solidFill>
                  <a:srgbClr val="FFFFFF"/>
                </a:solidFill>
                <a:latin typeface="Roboto"/>
                <a:ea typeface="Roboto"/>
                <a:cs typeface="Roboto"/>
                <a:sym typeface="Roboto"/>
              </a:rPr>
              <a:t>Tensor2Tensor</a:t>
            </a:r>
            <a:endParaRPr>
              <a:solidFill>
                <a:srgbClr val="FFFFFF"/>
              </a:solidFill>
            </a:endParaRPr>
          </a:p>
          <a:p>
            <a:pPr indent="0" lvl="0" marL="0" marR="0" rtl="0" algn="l">
              <a:lnSpc>
                <a:spcPct val="150000"/>
              </a:lnSpc>
              <a:spcBef>
                <a:spcPts val="400"/>
              </a:spcBef>
              <a:spcAft>
                <a:spcPts val="0"/>
              </a:spcAft>
              <a:buClr>
                <a:srgbClr val="445863"/>
              </a:buClr>
              <a:buFont typeface="Roboto"/>
              <a:buNone/>
            </a:pPr>
            <a:r>
              <a:t/>
            </a:r>
            <a:endParaRPr>
              <a:solidFill>
                <a:srgbClr val="FFFFFF"/>
              </a:solidFill>
            </a:endParaRPr>
          </a:p>
          <a:p>
            <a:pPr indent="0" lvl="0" marL="0" marR="0" rtl="0" algn="l">
              <a:lnSpc>
                <a:spcPct val="100000"/>
              </a:lnSpc>
              <a:spcBef>
                <a:spcPts val="400"/>
              </a:spcBef>
              <a:spcAft>
                <a:spcPts val="0"/>
              </a:spcAft>
              <a:buClr>
                <a:srgbClr val="000000"/>
              </a:buClr>
              <a:buFont typeface="Arial"/>
              <a:buNone/>
            </a:pPr>
            <a:r>
              <a:t/>
            </a:r>
            <a:endParaRPr b="0" i="0" sz="3800" u="none" cap="none" strike="noStrike">
              <a:solidFill>
                <a:srgbClr val="FFFFFF"/>
              </a:solidFill>
              <a:latin typeface="Roboto"/>
              <a:ea typeface="Roboto"/>
              <a:cs typeface="Roboto"/>
              <a:sym typeface="Roboto"/>
            </a:endParaRPr>
          </a:p>
        </p:txBody>
      </p:sp>
    </p:spTree>
  </p:cSld>
  <p:clrMapOvr>
    <a:masterClrMapping/>
  </p:clrMapOvr>
  <p:transition spd="slow">
    <p:fade thruBlk="1"/>
  </p:transition>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alpha val="29409"/>
          </a:srgbClr>
        </a:solidFill>
      </p:bgPr>
    </p:bg>
    <p:spTree>
      <p:nvGrpSpPr>
        <p:cNvPr id="736" name="Shape 736"/>
        <p:cNvGrpSpPr/>
        <p:nvPr/>
      </p:nvGrpSpPr>
      <p:grpSpPr>
        <a:xfrm>
          <a:off x="0" y="0"/>
          <a:ext cx="0" cy="0"/>
          <a:chOff x="0" y="0"/>
          <a:chExt cx="0" cy="0"/>
        </a:xfrm>
      </p:grpSpPr>
      <p:sp>
        <p:nvSpPr>
          <p:cNvPr id="737" name="Shape 737"/>
          <p:cNvSpPr/>
          <p:nvPr/>
        </p:nvSpPr>
        <p:spPr>
          <a:xfrm>
            <a:off x="640463" y="652331"/>
            <a:ext cx="7618800" cy="428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00"/>
              <a:buFont typeface="Arial"/>
              <a:buNone/>
            </a:pPr>
            <a:r>
              <a:rPr lang="en" sz="4500">
                <a:solidFill>
                  <a:srgbClr val="445863"/>
                </a:solidFill>
                <a:latin typeface="Roboto"/>
                <a:ea typeface="Roboto"/>
                <a:cs typeface="Roboto"/>
                <a:sym typeface="Roboto"/>
              </a:rPr>
              <a:t>Tensor2Tensor</a:t>
            </a:r>
            <a:endParaRPr sz="4500">
              <a:solidFill>
                <a:srgbClr val="445863"/>
              </a:solidFill>
              <a:latin typeface="Roboto"/>
              <a:ea typeface="Roboto"/>
              <a:cs typeface="Roboto"/>
              <a:sym typeface="Roboto"/>
            </a:endParaRPr>
          </a:p>
          <a:p>
            <a:pPr indent="0" lvl="0" marL="0" rtl="0">
              <a:spcBef>
                <a:spcPts val="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rtl="0">
              <a:lnSpc>
                <a:spcPct val="115000"/>
              </a:lnSpc>
              <a:spcBef>
                <a:spcPts val="0"/>
              </a:spcBef>
              <a:spcAft>
                <a:spcPts val="0"/>
              </a:spcAft>
              <a:buClr>
                <a:srgbClr val="000000"/>
              </a:buClr>
              <a:buSzPts val="400"/>
              <a:buFont typeface="Arial"/>
              <a:buNone/>
            </a:pPr>
            <a:r>
              <a:rPr lang="en" sz="2300" u="sng">
                <a:solidFill>
                  <a:srgbClr val="F6911E"/>
                </a:solidFill>
                <a:latin typeface="Roboto"/>
                <a:ea typeface="Roboto"/>
                <a:cs typeface="Roboto"/>
                <a:sym typeface="Roboto"/>
                <a:hlinkClick r:id="rId3"/>
              </a:rPr>
              <a:t>Tensor2Tensor</a:t>
            </a:r>
            <a:r>
              <a:rPr lang="en" sz="2300">
                <a:solidFill>
                  <a:srgbClr val="445863"/>
                </a:solidFill>
                <a:latin typeface="Roboto"/>
                <a:ea typeface="Roboto"/>
                <a:cs typeface="Roboto"/>
                <a:sym typeface="Roboto"/>
              </a:rPr>
              <a:t> (T2T) is a library of deep learning models and datasets designed to </a:t>
            </a:r>
            <a:r>
              <a:rPr lang="en" sz="2300">
                <a:solidFill>
                  <a:srgbClr val="445863"/>
                </a:solidFill>
                <a:latin typeface="Roboto"/>
                <a:ea typeface="Roboto"/>
                <a:cs typeface="Roboto"/>
                <a:sym typeface="Roboto"/>
              </a:rPr>
              <a:t>make deep learning more accessible</a:t>
            </a:r>
            <a:r>
              <a:rPr lang="en" sz="2300">
                <a:solidFill>
                  <a:srgbClr val="445863"/>
                </a:solidFill>
                <a:latin typeface="Roboto"/>
                <a:ea typeface="Roboto"/>
                <a:cs typeface="Roboto"/>
                <a:sym typeface="Roboto"/>
              </a:rPr>
              <a:t> </a:t>
            </a:r>
            <a:r>
              <a:rPr lang="en" sz="2300" u="sng">
                <a:solidFill>
                  <a:srgbClr val="445863"/>
                </a:solidFill>
                <a:latin typeface="Roboto"/>
                <a:ea typeface="Roboto"/>
                <a:cs typeface="Roboto"/>
                <a:sym typeface="Roboto"/>
                <a:hlinkClick r:id="rId4"/>
              </a:rPr>
              <a:t>accelerate ML research</a:t>
            </a:r>
            <a:r>
              <a:rPr lang="en" sz="2300">
                <a:solidFill>
                  <a:srgbClr val="445863"/>
                </a:solidFill>
                <a:latin typeface="Roboto"/>
                <a:ea typeface="Roboto"/>
                <a:cs typeface="Roboto"/>
                <a:sym typeface="Roboto"/>
              </a:rPr>
              <a:t>.</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234950" lvl="0" marL="177800" rtl="0">
              <a:lnSpc>
                <a:spcPct val="115000"/>
              </a:lnSpc>
              <a:spcBef>
                <a:spcPts val="4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Datasets</a:t>
            </a:r>
            <a:r>
              <a:rPr lang="en" sz="2300">
                <a:solidFill>
                  <a:srgbClr val="445863"/>
                </a:solidFill>
                <a:latin typeface="Roboto"/>
                <a:ea typeface="Roboto"/>
                <a:cs typeface="Roboto"/>
                <a:sym typeface="Roboto"/>
              </a:rPr>
              <a:t>: ImageNet, CIFAR, MNIST, Coco, WMT,  LM1B, ...</a:t>
            </a:r>
            <a:endParaRPr sz="2300">
              <a:solidFill>
                <a:srgbClr val="445863"/>
              </a:solidFill>
              <a:latin typeface="Roboto"/>
              <a:ea typeface="Roboto"/>
              <a:cs typeface="Roboto"/>
              <a:sym typeface="Roboto"/>
            </a:endParaRPr>
          </a:p>
          <a:p>
            <a:pPr indent="-234950" lvl="0" marL="177800" rtl="0">
              <a:lnSpc>
                <a:spcPct val="115000"/>
              </a:lnSpc>
              <a:spcBef>
                <a:spcPts val="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Models</a:t>
            </a:r>
            <a:r>
              <a:rPr lang="en" sz="2300">
                <a:solidFill>
                  <a:srgbClr val="445863"/>
                </a:solidFill>
                <a:latin typeface="Roboto"/>
                <a:ea typeface="Roboto"/>
                <a:cs typeface="Roboto"/>
                <a:sym typeface="Roboto"/>
              </a:rPr>
              <a:t>: ResNet, RevNet, ShakeShake, Xception, SliceNet, Transformer, ByteNet, Neural GPU, LSTM, ...</a:t>
            </a:r>
            <a:endParaRPr sz="2300">
              <a:solidFill>
                <a:srgbClr val="445863"/>
              </a:solidFill>
              <a:latin typeface="Roboto"/>
              <a:ea typeface="Roboto"/>
              <a:cs typeface="Roboto"/>
              <a:sym typeface="Roboto"/>
            </a:endParaRPr>
          </a:p>
          <a:p>
            <a:pPr indent="-234950" lvl="0" marL="177800" rtl="0">
              <a:lnSpc>
                <a:spcPct val="115000"/>
              </a:lnSpc>
              <a:spcBef>
                <a:spcPts val="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Tools</a:t>
            </a:r>
            <a:r>
              <a:rPr lang="en" sz="2300">
                <a:solidFill>
                  <a:srgbClr val="445863"/>
                </a:solidFill>
                <a:latin typeface="Roboto"/>
                <a:ea typeface="Roboto"/>
                <a:cs typeface="Roboto"/>
                <a:sym typeface="Roboto"/>
              </a:rPr>
              <a:t>: cloud training, hyperparameter tuning, TPU,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marR="0" rtl="0" algn="l">
              <a:lnSpc>
                <a:spcPct val="110000"/>
              </a:lnSpc>
              <a:spcBef>
                <a:spcPts val="600"/>
              </a:spcBef>
              <a:spcAft>
                <a:spcPts val="0"/>
              </a:spcAft>
              <a:buClr>
                <a:srgbClr val="5D6ABF"/>
              </a:buClr>
              <a:buFont typeface="Roboto"/>
              <a:buNone/>
            </a:pPr>
            <a:r>
              <a:t/>
            </a:r>
            <a:endParaRPr sz="2300">
              <a:solidFill>
                <a:srgbClr val="445863"/>
              </a:solidFill>
              <a:latin typeface="Roboto"/>
              <a:ea typeface="Roboto"/>
              <a:cs typeface="Roboto"/>
              <a:sym typeface="Roboto"/>
            </a:endParaRPr>
          </a:p>
        </p:txBody>
      </p:sp>
    </p:spTree>
  </p:cSld>
  <p:clrMapOvr>
    <a:masterClrMapping/>
  </p:clrMapOvr>
  <p:transition spd="slow">
    <p:fade thruBlk="1"/>
  </p:transition>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alpha val="29409"/>
          </a:srgbClr>
        </a:solidFill>
      </p:bgPr>
    </p:bg>
    <p:spTree>
      <p:nvGrpSpPr>
        <p:cNvPr id="741" name="Shape 741"/>
        <p:cNvGrpSpPr/>
        <p:nvPr/>
      </p:nvGrpSpPr>
      <p:grpSpPr>
        <a:xfrm>
          <a:off x="0" y="0"/>
          <a:ext cx="0" cy="0"/>
          <a:chOff x="0" y="0"/>
          <a:chExt cx="0" cy="0"/>
        </a:xfrm>
      </p:grpSpPr>
      <p:sp>
        <p:nvSpPr>
          <p:cNvPr id="742" name="Shape 742"/>
          <p:cNvSpPr/>
          <p:nvPr/>
        </p:nvSpPr>
        <p:spPr>
          <a:xfrm>
            <a:off x="640463" y="652331"/>
            <a:ext cx="7618800" cy="4287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00"/>
              <a:buFont typeface="Arial"/>
              <a:buNone/>
            </a:pPr>
            <a:r>
              <a:rPr lang="en" sz="4500">
                <a:solidFill>
                  <a:srgbClr val="445863"/>
                </a:solidFill>
                <a:latin typeface="Roboto"/>
                <a:ea typeface="Roboto"/>
                <a:cs typeface="Roboto"/>
                <a:sym typeface="Roboto"/>
              </a:rPr>
              <a:t>Tensor2Tensor Code (</a:t>
            </a:r>
            <a:r>
              <a:rPr lang="en" sz="4500" u="sng">
                <a:solidFill>
                  <a:srgbClr val="F6911E"/>
                </a:solidFill>
                <a:latin typeface="Roboto"/>
                <a:ea typeface="Roboto"/>
                <a:cs typeface="Roboto"/>
                <a:sym typeface="Roboto"/>
                <a:hlinkClick r:id="rId3"/>
              </a:rPr>
              <a:t>github</a:t>
            </a:r>
            <a:r>
              <a:rPr lang="en" sz="4500">
                <a:solidFill>
                  <a:srgbClr val="445863"/>
                </a:solidFill>
                <a:latin typeface="Roboto"/>
                <a:ea typeface="Roboto"/>
                <a:cs typeface="Roboto"/>
                <a:sym typeface="Roboto"/>
              </a:rPr>
              <a:t>)</a:t>
            </a:r>
            <a:endParaRPr sz="4500">
              <a:solidFill>
                <a:srgbClr val="445863"/>
              </a:solidFill>
              <a:latin typeface="Roboto"/>
              <a:ea typeface="Roboto"/>
              <a:cs typeface="Roboto"/>
              <a:sym typeface="Roboto"/>
            </a:endParaRPr>
          </a:p>
          <a:p>
            <a:pPr indent="0" lvl="0" marL="0" rtl="0">
              <a:spcBef>
                <a:spcPts val="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445863"/>
                </a:solidFill>
                <a:latin typeface="Inconsolata"/>
                <a:ea typeface="Inconsolata"/>
                <a:cs typeface="Inconsolata"/>
                <a:sym typeface="Inconsolata"/>
              </a:rPr>
              <a:t>data_generators/</a:t>
            </a:r>
            <a:r>
              <a:rPr lang="en" sz="2300">
                <a:solidFill>
                  <a:srgbClr val="445863"/>
                </a:solidFill>
                <a:latin typeface="Roboto"/>
                <a:ea typeface="Roboto"/>
                <a:cs typeface="Roboto"/>
                <a:sym typeface="Roboto"/>
              </a:rPr>
              <a:t> : datasets, must subclass </a:t>
            </a:r>
            <a:r>
              <a:rPr lang="en" sz="2300" u="sng">
                <a:solidFill>
                  <a:srgbClr val="F6911E"/>
                </a:solidFill>
                <a:latin typeface="Inconsolata"/>
                <a:ea typeface="Inconsolata"/>
                <a:cs typeface="Inconsolata"/>
                <a:sym typeface="Inconsolata"/>
                <a:hlinkClick r:id="rId4"/>
              </a:rPr>
              <a:t>Problem</a:t>
            </a:r>
            <a:endParaRPr sz="2300">
              <a:solidFill>
                <a:srgbClr val="F6911E"/>
              </a:solidFill>
              <a:latin typeface="Inconsolata"/>
              <a:ea typeface="Inconsolata"/>
              <a:cs typeface="Inconsolata"/>
              <a:sym typeface="Inconsolata"/>
            </a:endParaRPr>
          </a:p>
          <a:p>
            <a:pPr indent="-234950" lvl="0" marL="177800" rtl="0">
              <a:lnSpc>
                <a:spcPct val="115000"/>
              </a:lnSpc>
              <a:spcBef>
                <a:spcPts val="0"/>
              </a:spcBef>
              <a:spcAft>
                <a:spcPts val="0"/>
              </a:spcAft>
              <a:buClr>
                <a:srgbClr val="445863"/>
              </a:buClr>
              <a:buSzPts val="2300"/>
              <a:buFont typeface="Roboto"/>
              <a:buChar char="●"/>
            </a:pPr>
            <a:r>
              <a:rPr lang="en" sz="2300">
                <a:solidFill>
                  <a:srgbClr val="445863"/>
                </a:solidFill>
                <a:latin typeface="Inconsolata"/>
                <a:ea typeface="Inconsolata"/>
                <a:cs typeface="Inconsolata"/>
                <a:sym typeface="Inconsolata"/>
              </a:rPr>
              <a:t>models/</a:t>
            </a:r>
            <a:r>
              <a:rPr lang="en" sz="2300">
                <a:solidFill>
                  <a:srgbClr val="445863"/>
                </a:solidFill>
                <a:latin typeface="Roboto"/>
                <a:ea typeface="Roboto"/>
                <a:cs typeface="Roboto"/>
                <a:sym typeface="Roboto"/>
              </a:rPr>
              <a:t> : models, must subclass </a:t>
            </a:r>
            <a:r>
              <a:rPr lang="en" sz="2300" u="sng">
                <a:solidFill>
                  <a:srgbClr val="F6911E"/>
                </a:solidFill>
                <a:latin typeface="Inconsolata"/>
                <a:ea typeface="Inconsolata"/>
                <a:cs typeface="Inconsolata"/>
                <a:sym typeface="Inconsolata"/>
                <a:hlinkClick r:id="rId5"/>
              </a:rPr>
              <a:t>T2TModel</a:t>
            </a:r>
            <a:endParaRPr sz="2300">
              <a:solidFill>
                <a:srgbClr val="F6911E"/>
              </a:solidFill>
              <a:latin typeface="Inconsolata"/>
              <a:ea typeface="Inconsolata"/>
              <a:cs typeface="Inconsolata"/>
              <a:sym typeface="Inconsolata"/>
            </a:endParaRPr>
          </a:p>
          <a:p>
            <a:pPr indent="-234950" lvl="0" marL="177800" rtl="0">
              <a:lnSpc>
                <a:spcPct val="115000"/>
              </a:lnSpc>
              <a:spcBef>
                <a:spcPts val="0"/>
              </a:spcBef>
              <a:spcAft>
                <a:spcPts val="0"/>
              </a:spcAft>
              <a:buClr>
                <a:srgbClr val="445863"/>
              </a:buClr>
              <a:buSzPts val="2300"/>
              <a:buFont typeface="Roboto"/>
              <a:buChar char="●"/>
            </a:pPr>
            <a:r>
              <a:rPr lang="en" sz="2300">
                <a:solidFill>
                  <a:srgbClr val="445863"/>
                </a:solidFill>
                <a:latin typeface="Inconsolata"/>
                <a:ea typeface="Inconsolata"/>
                <a:cs typeface="Inconsolata"/>
                <a:sym typeface="Inconsolata"/>
              </a:rPr>
              <a:t>utils/</a:t>
            </a:r>
            <a:r>
              <a:rPr lang="en" sz="2300">
                <a:solidFill>
                  <a:srgbClr val="445863"/>
                </a:solidFill>
                <a:latin typeface="Roboto"/>
                <a:ea typeface="Roboto"/>
                <a:cs typeface="Roboto"/>
                <a:sym typeface="Roboto"/>
              </a:rPr>
              <a:t> , </a:t>
            </a:r>
            <a:r>
              <a:rPr lang="en" sz="2300">
                <a:solidFill>
                  <a:srgbClr val="445863"/>
                </a:solidFill>
                <a:latin typeface="Inconsolata"/>
                <a:ea typeface="Inconsolata"/>
                <a:cs typeface="Inconsolata"/>
                <a:sym typeface="Inconsolata"/>
              </a:rPr>
              <a:t>bin/</a:t>
            </a:r>
            <a:r>
              <a:rPr lang="en" sz="2300">
                <a:solidFill>
                  <a:srgbClr val="445863"/>
                </a:solidFill>
                <a:latin typeface="Roboto"/>
                <a:ea typeface="Roboto"/>
                <a:cs typeface="Roboto"/>
                <a:sym typeface="Roboto"/>
              </a:rPr>
              <a:t> , etc. : utilities, binaries, cloud helpers,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chemeClr val="dk1"/>
              </a:buClr>
              <a:buSzPts val="400"/>
              <a:buFont typeface="Arial"/>
              <a:buNone/>
            </a:pPr>
            <a:r>
              <a:rPr lang="en" sz="1500">
                <a:solidFill>
                  <a:srgbClr val="445863"/>
                </a:solidFill>
                <a:latin typeface="Inconsolata"/>
                <a:ea typeface="Inconsolata"/>
                <a:cs typeface="Inconsolata"/>
                <a:sym typeface="Inconsolata"/>
              </a:rPr>
              <a:t>pip install tensor2tensor &amp;&amp; t2t-trainer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Clr>
                <a:schemeClr val="dk1"/>
              </a:buClr>
              <a:buSzPts val="400"/>
              <a:buFont typeface="Arial"/>
              <a:buNone/>
            </a:pPr>
            <a:r>
              <a:rPr lang="en" sz="1500">
                <a:solidFill>
                  <a:srgbClr val="445863"/>
                </a:solidFill>
                <a:latin typeface="Inconsolata"/>
                <a:ea typeface="Inconsolata"/>
                <a:cs typeface="Inconsolata"/>
                <a:sym typeface="Inconsolata"/>
              </a:rPr>
              <a:t>  --generate_data --data_dir=~/t2t_data --output_dir=~/t2t_train/mnist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Clr>
                <a:schemeClr val="dk1"/>
              </a:buClr>
              <a:buSzPts val="400"/>
              <a:buFont typeface="Arial"/>
              <a:buNone/>
            </a:pPr>
            <a:r>
              <a:rPr lang="en" sz="1500">
                <a:solidFill>
                  <a:srgbClr val="445863"/>
                </a:solidFill>
                <a:latin typeface="Inconsolata"/>
                <a:ea typeface="Inconsolata"/>
                <a:cs typeface="Inconsolata"/>
                <a:sym typeface="Inconsolata"/>
              </a:rPr>
              <a:t>  --problems=image_mnist --model=shake_shake --hparams_set=shake_shake_quick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Clr>
                <a:schemeClr val="dk1"/>
              </a:buClr>
              <a:buSzPts val="400"/>
              <a:buFont typeface="Arial"/>
              <a:buNone/>
            </a:pPr>
            <a:r>
              <a:rPr lang="en" sz="1500">
                <a:solidFill>
                  <a:srgbClr val="445863"/>
                </a:solidFill>
                <a:latin typeface="Inconsolata"/>
                <a:ea typeface="Inconsolata"/>
                <a:cs typeface="Inconsolata"/>
                <a:sym typeface="Inconsolata"/>
              </a:rPr>
              <a:t>  --train_steps=1000 --eval_steps=100</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chemeClr val="dk1"/>
              </a:buClr>
              <a:buSzPts val="400"/>
              <a:buFont typeface="Arial"/>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chemeClr val="dk1"/>
              </a:buClr>
              <a:buSzPts val="400"/>
              <a:buFont typeface="Arial"/>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chemeClr val="dk1"/>
              </a:buClr>
              <a:buSzPts val="400"/>
              <a:buFont typeface="Arial"/>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marR="0" rtl="0" algn="l">
              <a:lnSpc>
                <a:spcPct val="110000"/>
              </a:lnSpc>
              <a:spcBef>
                <a:spcPts val="600"/>
              </a:spcBef>
              <a:spcAft>
                <a:spcPts val="0"/>
              </a:spcAft>
              <a:buClr>
                <a:srgbClr val="5D6ABF"/>
              </a:buClr>
              <a:buFont typeface="Roboto"/>
              <a:buNone/>
            </a:pPr>
            <a:r>
              <a:t/>
            </a:r>
            <a:endParaRPr sz="2300">
              <a:solidFill>
                <a:srgbClr val="445863"/>
              </a:solidFill>
              <a:latin typeface="Roboto"/>
              <a:ea typeface="Roboto"/>
              <a:cs typeface="Roboto"/>
              <a:sym typeface="Roboto"/>
            </a:endParaRPr>
          </a:p>
        </p:txBody>
      </p:sp>
    </p:spTree>
  </p:cSld>
  <p:clrMapOvr>
    <a:masterClrMapping/>
  </p:clrMapOvr>
  <p:transition spd="slow">
    <p:fade thruBlk="1"/>
  </p:transition>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45863"/>
        </a:solidFill>
      </p:bgPr>
    </p:bg>
    <p:spTree>
      <p:nvGrpSpPr>
        <p:cNvPr id="746" name="Shape 746"/>
        <p:cNvGrpSpPr/>
        <p:nvPr/>
      </p:nvGrpSpPr>
      <p:grpSpPr>
        <a:xfrm>
          <a:off x="0" y="0"/>
          <a:ext cx="0" cy="0"/>
          <a:chOff x="0" y="0"/>
          <a:chExt cx="0" cy="0"/>
        </a:xfrm>
      </p:grpSpPr>
      <p:sp>
        <p:nvSpPr>
          <p:cNvPr id="747" name="Shape 747"/>
          <p:cNvSpPr/>
          <p:nvPr/>
        </p:nvSpPr>
        <p:spPr>
          <a:xfrm>
            <a:off x="767353" y="663975"/>
            <a:ext cx="7845000" cy="3973800"/>
          </a:xfrm>
          <a:prstGeom prst="rect">
            <a:avLst/>
          </a:prstGeom>
          <a:noFill/>
          <a:ln>
            <a:noFill/>
          </a:ln>
        </p:spPr>
        <p:txBody>
          <a:bodyPr anchorCtr="0" anchor="t" bIns="0" lIns="0" spcFirstLastPara="1" rIns="0" wrap="square" tIns="0">
            <a:noAutofit/>
          </a:bodyPr>
          <a:lstStyle/>
          <a:p>
            <a:pPr indent="0" lvl="0" marL="0" rtl="0">
              <a:spcBef>
                <a:spcPts val="0"/>
              </a:spcBef>
              <a:spcAft>
                <a:spcPts val="0"/>
              </a:spcAft>
              <a:buClr>
                <a:schemeClr val="dk1"/>
              </a:buClr>
              <a:buSzPts val="400"/>
              <a:buFont typeface="Arial"/>
              <a:buNone/>
            </a:pPr>
            <a:r>
              <a:rPr lang="en" sz="4500">
                <a:solidFill>
                  <a:schemeClr val="lt1"/>
                </a:solidFill>
                <a:latin typeface="Roboto"/>
                <a:ea typeface="Roboto"/>
                <a:cs typeface="Roboto"/>
                <a:sym typeface="Roboto"/>
              </a:rPr>
              <a:t>Tensor2Tensor Problem </a:t>
            </a:r>
            <a:r>
              <a:rPr lang="en" sz="4500">
                <a:solidFill>
                  <a:srgbClr val="FFFFFF"/>
                </a:solidFill>
                <a:latin typeface="Roboto"/>
                <a:ea typeface="Roboto"/>
                <a:cs typeface="Roboto"/>
                <a:sym typeface="Roboto"/>
              </a:rPr>
              <a:t>Class</a:t>
            </a:r>
            <a:endParaRPr sz="4500">
              <a:solidFill>
                <a:srgbClr val="FFFFFF"/>
              </a:solidFill>
              <a:latin typeface="Roboto"/>
              <a:ea typeface="Roboto"/>
              <a:cs typeface="Roboto"/>
              <a:sym typeface="Roboto"/>
            </a:endParaRPr>
          </a:p>
          <a:p>
            <a:pPr indent="0" lvl="0" marL="0" rtl="0">
              <a:spcBef>
                <a:spcPts val="0"/>
              </a:spcBef>
              <a:spcAft>
                <a:spcPts val="0"/>
              </a:spcAft>
              <a:buClr>
                <a:schemeClr val="dk1"/>
              </a:buClr>
              <a:buSzPts val="400"/>
              <a:buFont typeface="Arial"/>
              <a:buNone/>
            </a:pPr>
            <a:r>
              <a:t/>
            </a:r>
            <a:endParaRPr sz="2300">
              <a:solidFill>
                <a:srgbClr val="FFFFFF"/>
              </a:solidFill>
              <a:latin typeface="Roboto"/>
              <a:ea typeface="Roboto"/>
              <a:cs typeface="Roboto"/>
              <a:sym typeface="Roboto"/>
            </a:endParaRPr>
          </a:p>
          <a:p>
            <a:pPr indent="0" lvl="0" marL="0" rtl="0">
              <a:spcBef>
                <a:spcPts val="0"/>
              </a:spcBef>
              <a:spcAft>
                <a:spcPts val="0"/>
              </a:spcAft>
              <a:buClr>
                <a:schemeClr val="dk1"/>
              </a:buClr>
              <a:buSzPts val="400"/>
              <a:buFont typeface="Arial"/>
              <a:buNone/>
            </a:pPr>
            <a:r>
              <a:t/>
            </a:r>
            <a:endParaRPr sz="1500">
              <a:solidFill>
                <a:srgbClr val="445863"/>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rPr lang="en" sz="1500">
                <a:solidFill>
                  <a:srgbClr val="F4B400"/>
                </a:solidFill>
                <a:latin typeface="Inconsolata"/>
                <a:ea typeface="Inconsolata"/>
                <a:cs typeface="Inconsolata"/>
                <a:sym typeface="Inconsolata"/>
              </a:rPr>
              <a:t>@registry</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register_problem</a:t>
            </a:r>
            <a:r>
              <a:rPr lang="en" sz="1500">
                <a:solidFill>
                  <a:srgbClr val="A3A3A3"/>
                </a:solidFill>
                <a:latin typeface="Inconsolata"/>
                <a:ea typeface="Inconsolata"/>
                <a:cs typeface="Inconsolata"/>
                <a:sym typeface="Inconsolata"/>
              </a:rPr>
              <a:t>(</a:t>
            </a:r>
            <a:r>
              <a:rPr lang="en" sz="1500">
                <a:solidFill>
                  <a:srgbClr val="57BB8A"/>
                </a:solidFill>
                <a:latin typeface="Inconsolata"/>
                <a:ea typeface="Inconsolata"/>
                <a:cs typeface="Inconsolata"/>
                <a:sym typeface="Inconsolata"/>
              </a:rPr>
              <a:t>"wmt_ende_tokens_8k"</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7BAAF7"/>
                </a:solidFill>
                <a:latin typeface="Inconsolata"/>
                <a:ea typeface="Inconsolata"/>
                <a:cs typeface="Inconsolata"/>
                <a:sym typeface="Inconsolata"/>
              </a:rPr>
              <a:t>class</a:t>
            </a:r>
            <a:r>
              <a:rPr lang="en" sz="1500">
                <a:solidFill>
                  <a:srgbClr val="FFFFFF"/>
                </a:solidFill>
                <a:latin typeface="Inconsolata"/>
                <a:ea typeface="Inconsolata"/>
                <a:cs typeface="Inconsolata"/>
                <a:sym typeface="Inconsolata"/>
              </a:rPr>
              <a:t> </a:t>
            </a:r>
            <a:r>
              <a:rPr lang="en" sz="1500">
                <a:solidFill>
                  <a:srgbClr val="FF8A65"/>
                </a:solidFill>
                <a:latin typeface="Inconsolata"/>
                <a:ea typeface="Inconsolata"/>
                <a:cs typeface="Inconsolata"/>
                <a:sym typeface="Inconsolata"/>
              </a:rPr>
              <a:t>WMTEnDeTokens8k</a:t>
            </a:r>
            <a:r>
              <a:rPr lang="en" sz="1500">
                <a:solidFill>
                  <a:srgbClr val="A3A3A3"/>
                </a:solidFill>
                <a:latin typeface="Inconsolata"/>
                <a:ea typeface="Inconsolata"/>
                <a:cs typeface="Inconsolata"/>
                <a:sym typeface="Inconsolata"/>
              </a:rPr>
              <a:t>(</a:t>
            </a:r>
            <a:r>
              <a:rPr lang="en" sz="1500">
                <a:solidFill>
                  <a:srgbClr val="FF8A65"/>
                </a:solidFill>
                <a:latin typeface="Inconsolata"/>
                <a:ea typeface="Inconsolata"/>
                <a:cs typeface="Inconsolata"/>
                <a:sym typeface="Inconsolata"/>
              </a:rPr>
              <a:t>WMTProblem</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57BB8A"/>
                </a:solidFill>
                <a:latin typeface="Inconsolata"/>
                <a:ea typeface="Inconsolata"/>
                <a:cs typeface="Inconsolata"/>
                <a:sym typeface="Inconsolata"/>
              </a:rPr>
              <a:t>"""Problem spec for WMT En-De translation."""</a:t>
            </a:r>
            <a:br>
              <a:rPr lang="en" sz="1500">
                <a:solidFill>
                  <a:srgbClr val="FFFFFF"/>
                </a:solidFill>
                <a:latin typeface="Inconsolata"/>
                <a:ea typeface="Inconsolata"/>
                <a:cs typeface="Inconsolata"/>
                <a:sym typeface="Inconsolata"/>
              </a:rPr>
            </a:b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F4B400"/>
                </a:solidFill>
                <a:latin typeface="Inconsolata"/>
                <a:ea typeface="Inconsolata"/>
                <a:cs typeface="Inconsolata"/>
                <a:sym typeface="Inconsolata"/>
              </a:rPr>
              <a:t>@property</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def</a:t>
            </a:r>
            <a:r>
              <a:rPr lang="en" sz="1500">
                <a:solidFill>
                  <a:srgbClr val="FFFFFF"/>
                </a:solidFill>
                <a:latin typeface="Inconsolata"/>
                <a:ea typeface="Inconsolata"/>
                <a:cs typeface="Inconsolata"/>
                <a:sym typeface="Inconsolata"/>
              </a:rPr>
              <a:t> targeted_vocab_size</a:t>
            </a:r>
            <a:r>
              <a:rPr lang="en" sz="1500">
                <a:solidFill>
                  <a:srgbClr val="A3A3A3"/>
                </a:solidFill>
                <a:latin typeface="Inconsolata"/>
                <a:ea typeface="Inconsolata"/>
                <a:cs typeface="Inconsolata"/>
                <a:sym typeface="Inconsolata"/>
              </a:rPr>
              <a:t>(</a:t>
            </a:r>
            <a:r>
              <a:rPr lang="en" sz="1500">
                <a:solidFill>
                  <a:srgbClr val="7BAAF7"/>
                </a:solidFill>
                <a:latin typeface="Inconsolata"/>
                <a:ea typeface="Inconsolata"/>
                <a:cs typeface="Inconsolata"/>
                <a:sym typeface="Inconsolata"/>
              </a:rPr>
              <a:t>self</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return</a:t>
            </a:r>
            <a:r>
              <a:rPr lang="en" sz="1500">
                <a:solidFill>
                  <a:srgbClr val="FFFFFF"/>
                </a:solidFill>
                <a:latin typeface="Inconsolata"/>
                <a:ea typeface="Inconsolata"/>
                <a:cs typeface="Inconsolata"/>
                <a:sym typeface="Inconsolata"/>
              </a:rPr>
              <a:t> </a:t>
            </a:r>
            <a:r>
              <a:rPr lang="en" sz="1500">
                <a:solidFill>
                  <a:srgbClr val="F4B400"/>
                </a:solidFill>
                <a:latin typeface="Inconsolata"/>
                <a:ea typeface="Inconsolata"/>
                <a:cs typeface="Inconsolata"/>
                <a:sym typeface="Inconsolata"/>
              </a:rPr>
              <a:t>2</a:t>
            </a:r>
            <a:r>
              <a:rPr lang="en" sz="1500">
                <a:solidFill>
                  <a:srgbClr val="A3A3A3"/>
                </a:solidFill>
                <a:latin typeface="Inconsolata"/>
                <a:ea typeface="Inconsolata"/>
                <a:cs typeface="Inconsolata"/>
                <a:sym typeface="Inconsolata"/>
              </a:rPr>
              <a:t>**</a:t>
            </a:r>
            <a:r>
              <a:rPr lang="en" sz="1500">
                <a:solidFill>
                  <a:srgbClr val="F4B400"/>
                </a:solidFill>
                <a:latin typeface="Inconsolata"/>
                <a:ea typeface="Inconsolata"/>
                <a:cs typeface="Inconsolata"/>
                <a:sym typeface="Inconsolata"/>
              </a:rPr>
              <a:t>13</a:t>
            </a:r>
            <a:r>
              <a:rPr lang="en" sz="1500">
                <a:solidFill>
                  <a:srgbClr val="FFFFFF"/>
                </a:solidFill>
                <a:latin typeface="Inconsolata"/>
                <a:ea typeface="Inconsolata"/>
                <a:cs typeface="Inconsolata"/>
                <a:sym typeface="Inconsolata"/>
              </a:rPr>
              <a:t>  </a:t>
            </a:r>
            <a:r>
              <a:rPr lang="en" sz="1500">
                <a:solidFill>
                  <a:srgbClr val="AAAAAA"/>
                </a:solidFill>
                <a:latin typeface="Inconsolata"/>
                <a:ea typeface="Inconsolata"/>
                <a:cs typeface="Inconsolata"/>
                <a:sym typeface="Inconsolata"/>
              </a:rPr>
              <a:t># 8192</a:t>
            </a:r>
            <a:br>
              <a:rPr lang="en" sz="1500">
                <a:solidFill>
                  <a:srgbClr val="FFFFFF"/>
                </a:solidFill>
                <a:latin typeface="Inconsolata"/>
                <a:ea typeface="Inconsolata"/>
                <a:cs typeface="Inconsolata"/>
                <a:sym typeface="Inconsolata"/>
              </a:rPr>
            </a:b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def</a:t>
            </a:r>
            <a:r>
              <a:rPr lang="en" sz="1500">
                <a:solidFill>
                  <a:srgbClr val="FFFFFF"/>
                </a:solidFill>
                <a:latin typeface="Inconsolata"/>
                <a:ea typeface="Inconsolata"/>
                <a:cs typeface="Inconsolata"/>
                <a:sym typeface="Inconsolata"/>
              </a:rPr>
              <a:t> train_generator</a:t>
            </a:r>
            <a:r>
              <a:rPr lang="en" sz="1500">
                <a:solidFill>
                  <a:srgbClr val="A3A3A3"/>
                </a:solidFill>
                <a:latin typeface="Inconsolata"/>
                <a:ea typeface="Inconsolata"/>
                <a:cs typeface="Inconsolata"/>
                <a:sym typeface="Inconsolata"/>
              </a:rPr>
              <a:t>(</a:t>
            </a:r>
            <a:r>
              <a:rPr lang="en" sz="1500">
                <a:solidFill>
                  <a:srgbClr val="7BAAF7"/>
                </a:solidFill>
                <a:latin typeface="Inconsolata"/>
                <a:ea typeface="Inconsolata"/>
                <a:cs typeface="Inconsolata"/>
                <a:sym typeface="Inconsolata"/>
              </a:rPr>
              <a:t>self</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data_dir</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tmp_dir</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train</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yield</a:t>
            </a:r>
            <a:r>
              <a:rPr lang="en" sz="1500">
                <a:solidFill>
                  <a:srgbClr val="FFFFFF"/>
                </a:solidFill>
                <a:latin typeface="Inconsolata"/>
                <a:ea typeface="Inconsolata"/>
                <a:cs typeface="Inconsolata"/>
                <a:sym typeface="Inconsolata"/>
              </a:rPr>
              <a:t> </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inputs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A3A3A3"/>
                </a:solidFill>
                <a:latin typeface="Inconsolata"/>
                <a:ea typeface="Inconsolata"/>
                <a:cs typeface="Inconsolata"/>
                <a:sym typeface="Inconsolata"/>
              </a:rPr>
              <a:t>[</a:t>
            </a:r>
            <a:r>
              <a:rPr lang="en" sz="1500">
                <a:solidFill>
                  <a:srgbClr val="F4B400"/>
                </a:solidFill>
                <a:latin typeface="Inconsolata"/>
                <a:ea typeface="Inconsolata"/>
                <a:cs typeface="Inconsolata"/>
                <a:sym typeface="Inconsolata"/>
              </a:rPr>
              <a:t>1</a:t>
            </a:r>
            <a:r>
              <a:rPr lang="en" sz="1500">
                <a:solidFill>
                  <a:srgbClr val="A3A3A3"/>
                </a:solidFill>
                <a:latin typeface="Inconsolata"/>
                <a:ea typeface="Inconsolata"/>
                <a:cs typeface="Inconsolata"/>
                <a:sym typeface="Inconsolata"/>
              </a:rPr>
              <a:t>,</a:t>
            </a:r>
            <a:r>
              <a:rPr lang="en" sz="1500">
                <a:solidFill>
                  <a:srgbClr val="F4B400"/>
                </a:solidFill>
                <a:latin typeface="Inconsolata"/>
                <a:ea typeface="Inconsolata"/>
                <a:cs typeface="Inconsolata"/>
                <a:sym typeface="Inconsolata"/>
              </a:rPr>
              <a:t>2</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targets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A3A3A3"/>
                </a:solidFill>
                <a:latin typeface="Inconsolata"/>
                <a:ea typeface="Inconsolata"/>
                <a:cs typeface="Inconsolata"/>
                <a:sym typeface="Inconsolata"/>
              </a:rPr>
              <a:t>[</a:t>
            </a:r>
            <a:r>
              <a:rPr lang="en" sz="1500">
                <a:solidFill>
                  <a:srgbClr val="F4B400"/>
                </a:solidFill>
                <a:latin typeface="Inconsolata"/>
                <a:ea typeface="Inconsolata"/>
                <a:cs typeface="Inconsolata"/>
                <a:sym typeface="Inconsolata"/>
              </a:rPr>
              <a:t>3</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F4B400"/>
                </a:solidFill>
                <a:latin typeface="Inconsolata"/>
                <a:ea typeface="Inconsolata"/>
                <a:cs typeface="Inconsolata"/>
                <a:sym typeface="Inconsolata"/>
              </a:rPr>
              <a:t>4</a:t>
            </a:r>
            <a:r>
              <a:rPr lang="en" sz="1500">
                <a:solidFill>
                  <a:srgbClr val="A3A3A3"/>
                </a:solidFill>
                <a:latin typeface="Inconsolata"/>
                <a:ea typeface="Inconsolata"/>
                <a:cs typeface="Inconsolata"/>
                <a:sym typeface="Inconsolata"/>
              </a:rPr>
              <a:t>]}</a:t>
            </a:r>
            <a:endParaRPr sz="1900"/>
          </a:p>
        </p:txBody>
      </p:sp>
    </p:spTree>
  </p:cSld>
  <p:clrMapOvr>
    <a:masterClrMapping/>
  </p:clrMapOvr>
  <p:transition spd="slow">
    <p:fade thruBlk="1"/>
  </p:transition>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45863"/>
        </a:solidFill>
      </p:bgPr>
    </p:bg>
    <p:spTree>
      <p:nvGrpSpPr>
        <p:cNvPr id="751" name="Shape 751"/>
        <p:cNvGrpSpPr/>
        <p:nvPr/>
      </p:nvGrpSpPr>
      <p:grpSpPr>
        <a:xfrm>
          <a:off x="0" y="0"/>
          <a:ext cx="0" cy="0"/>
          <a:chOff x="0" y="0"/>
          <a:chExt cx="0" cy="0"/>
        </a:xfrm>
      </p:grpSpPr>
      <p:sp>
        <p:nvSpPr>
          <p:cNvPr id="752" name="Shape 752"/>
          <p:cNvSpPr/>
          <p:nvPr/>
        </p:nvSpPr>
        <p:spPr>
          <a:xfrm>
            <a:off x="767353" y="663975"/>
            <a:ext cx="7798200" cy="3973800"/>
          </a:xfrm>
          <a:prstGeom prst="rect">
            <a:avLst/>
          </a:prstGeom>
          <a:noFill/>
          <a:ln>
            <a:noFill/>
          </a:ln>
        </p:spPr>
        <p:txBody>
          <a:bodyPr anchorCtr="0" anchor="t" bIns="0" lIns="0" spcFirstLastPara="1" rIns="0" wrap="square" tIns="0">
            <a:noAutofit/>
          </a:bodyPr>
          <a:lstStyle/>
          <a:p>
            <a:pPr indent="0" lvl="0" marL="0" rtl="0">
              <a:spcBef>
                <a:spcPts val="0"/>
              </a:spcBef>
              <a:spcAft>
                <a:spcPts val="0"/>
              </a:spcAft>
              <a:buClr>
                <a:schemeClr val="dk1"/>
              </a:buClr>
              <a:buSzPts val="400"/>
              <a:buFont typeface="Arial"/>
              <a:buNone/>
            </a:pPr>
            <a:r>
              <a:rPr lang="en" sz="4500">
                <a:solidFill>
                  <a:schemeClr val="lt1"/>
                </a:solidFill>
                <a:latin typeface="Roboto"/>
                <a:ea typeface="Roboto"/>
                <a:cs typeface="Roboto"/>
                <a:sym typeface="Roboto"/>
              </a:rPr>
              <a:t>Tensor2Tensor Model </a:t>
            </a:r>
            <a:r>
              <a:rPr lang="en" sz="4500">
                <a:solidFill>
                  <a:srgbClr val="FFFFFF"/>
                </a:solidFill>
                <a:latin typeface="Roboto"/>
                <a:ea typeface="Roboto"/>
                <a:cs typeface="Roboto"/>
                <a:sym typeface="Roboto"/>
              </a:rPr>
              <a:t>Class</a:t>
            </a:r>
            <a:endParaRPr sz="4500">
              <a:solidFill>
                <a:srgbClr val="FFFFFF"/>
              </a:solidFill>
              <a:latin typeface="Roboto"/>
              <a:ea typeface="Roboto"/>
              <a:cs typeface="Roboto"/>
              <a:sym typeface="Roboto"/>
            </a:endParaRPr>
          </a:p>
          <a:p>
            <a:pPr indent="0" lvl="0" marL="0" rtl="0">
              <a:spcBef>
                <a:spcPts val="0"/>
              </a:spcBef>
              <a:spcAft>
                <a:spcPts val="0"/>
              </a:spcAft>
              <a:buClr>
                <a:schemeClr val="dk1"/>
              </a:buClr>
              <a:buSzPts val="400"/>
              <a:buFont typeface="Arial"/>
              <a:buNone/>
            </a:pPr>
            <a:r>
              <a:t/>
            </a:r>
            <a:endParaRPr sz="2300">
              <a:solidFill>
                <a:srgbClr val="FFFFFF"/>
              </a:solidFill>
              <a:latin typeface="Roboto"/>
              <a:ea typeface="Roboto"/>
              <a:cs typeface="Roboto"/>
              <a:sym typeface="Roboto"/>
            </a:endParaRPr>
          </a:p>
          <a:p>
            <a:pPr indent="0" lvl="0" marL="0" rtl="0">
              <a:lnSpc>
                <a:spcPct val="115000"/>
              </a:lnSpc>
              <a:spcBef>
                <a:spcPts val="0"/>
              </a:spcBef>
              <a:spcAft>
                <a:spcPts val="0"/>
              </a:spcAft>
              <a:buClr>
                <a:schemeClr val="dk1"/>
              </a:buClr>
              <a:buSzPts val="400"/>
              <a:buFont typeface="Arial"/>
              <a:buNone/>
            </a:pPr>
            <a:r>
              <a:rPr lang="en" sz="1500">
                <a:solidFill>
                  <a:srgbClr val="7BAAF7"/>
                </a:solidFill>
                <a:latin typeface="Inconsolata"/>
                <a:ea typeface="Inconsolata"/>
                <a:cs typeface="Inconsolata"/>
                <a:sym typeface="Inconsolata"/>
              </a:rPr>
              <a:t>def</a:t>
            </a:r>
            <a:r>
              <a:rPr lang="en" sz="1500">
                <a:solidFill>
                  <a:srgbClr val="FFFFFF"/>
                </a:solidFill>
                <a:latin typeface="Inconsolata"/>
                <a:ea typeface="Inconsolata"/>
                <a:cs typeface="Inconsolata"/>
                <a:sym typeface="Inconsolata"/>
              </a:rPr>
              <a:t> bytenet_internal</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inputs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targets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hparams</a:t>
            </a:r>
            <a:r>
              <a:rPr lang="en" sz="1500">
                <a:solidFill>
                  <a:srgbClr val="A3A3A3"/>
                </a:solidFill>
                <a:latin typeface="Inconsolata"/>
                <a:ea typeface="Inconsolata"/>
                <a:cs typeface="Inconsolata"/>
                <a:sym typeface="Inconsolata"/>
              </a:rPr>
              <a:t>):</a:t>
            </a:r>
            <a:endParaRPr sz="1500">
              <a:solidFill>
                <a:srgbClr val="A3A3A3"/>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rPr lang="en" sz="1500">
                <a:solidFill>
                  <a:srgbClr val="FFFFFF"/>
                </a:solidFill>
                <a:latin typeface="Inconsolata"/>
                <a:ea typeface="Inconsolata"/>
                <a:cs typeface="Inconsolata"/>
                <a:sym typeface="Inconsolata"/>
              </a:rPr>
              <a:t>  x = tf</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layers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conv2d</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inputs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hparams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hidden_size, </a:t>
            </a:r>
            <a:r>
              <a:rPr lang="en" sz="1500">
                <a:solidFill>
                  <a:srgbClr val="57BB8A"/>
                </a:solidFill>
                <a:latin typeface="Inconsolata"/>
                <a:ea typeface="Inconsolata"/>
                <a:cs typeface="Inconsolata"/>
                <a:sym typeface="Inconsolata"/>
              </a:rPr>
              <a:t>"layer1"</a:t>
            </a:r>
            <a:r>
              <a:rPr lang="en" sz="1500">
                <a:solidFill>
                  <a:srgbClr val="A3A3A3"/>
                </a:solidFill>
                <a:latin typeface="Inconsolata"/>
                <a:ea typeface="Inconsolata"/>
                <a:cs typeface="Inconsolata"/>
                <a:sym typeface="Inconsolata"/>
              </a:rPr>
              <a:t>)</a:t>
            </a:r>
            <a:endParaRPr sz="1500">
              <a:solidFill>
                <a:srgbClr val="FFFFFF"/>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rPr lang="en" sz="1500">
                <a:solidFill>
                  <a:srgbClr val="FFFFFF"/>
                </a:solidFill>
                <a:latin typeface="Inconsolata"/>
                <a:ea typeface="Inconsolata"/>
                <a:cs typeface="Inconsolata"/>
                <a:sym typeface="Inconsolata"/>
              </a:rPr>
              <a:t>  </a:t>
            </a:r>
            <a:r>
              <a:rPr lang="en" sz="1500">
                <a:solidFill>
                  <a:srgbClr val="AAAAAA"/>
                </a:solidFill>
                <a:latin typeface="Inconsolata"/>
                <a:ea typeface="Inconsolata"/>
                <a:cs typeface="Inconsolata"/>
                <a:sym typeface="Inconsolata"/>
              </a:rPr>
              <a:t># process more ...</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return</a:t>
            </a:r>
            <a:r>
              <a:rPr lang="en" sz="1500">
                <a:solidFill>
                  <a:srgbClr val="FFFFFF"/>
                </a:solidFill>
                <a:latin typeface="Inconsolata"/>
                <a:ea typeface="Inconsolata"/>
                <a:cs typeface="Inconsolata"/>
                <a:sym typeface="Inconsolata"/>
              </a:rPr>
              <a:t> x</a:t>
            </a:r>
            <a:endParaRPr sz="1500">
              <a:solidFill>
                <a:srgbClr val="A3A3A3"/>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t/>
            </a:r>
            <a:endParaRPr sz="1500">
              <a:solidFill>
                <a:srgbClr val="F4B400"/>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rPr lang="en" sz="1500">
                <a:solidFill>
                  <a:srgbClr val="F4B400"/>
                </a:solidFill>
                <a:latin typeface="Inconsolata"/>
                <a:ea typeface="Inconsolata"/>
                <a:cs typeface="Inconsolata"/>
                <a:sym typeface="Inconsolata"/>
              </a:rPr>
              <a:t>@registry</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register_model</a:t>
            </a:r>
            <a:br>
              <a:rPr lang="en" sz="1500">
                <a:solidFill>
                  <a:srgbClr val="FFFFFF"/>
                </a:solidFill>
                <a:latin typeface="Inconsolata"/>
                <a:ea typeface="Inconsolata"/>
                <a:cs typeface="Inconsolata"/>
                <a:sym typeface="Inconsolata"/>
              </a:rPr>
            </a:br>
            <a:r>
              <a:rPr lang="en" sz="1500">
                <a:solidFill>
                  <a:srgbClr val="7BAAF7"/>
                </a:solidFill>
                <a:latin typeface="Inconsolata"/>
                <a:ea typeface="Inconsolata"/>
                <a:cs typeface="Inconsolata"/>
                <a:sym typeface="Inconsolata"/>
              </a:rPr>
              <a:t>class</a:t>
            </a:r>
            <a:r>
              <a:rPr lang="en" sz="1500">
                <a:solidFill>
                  <a:srgbClr val="FFFFFF"/>
                </a:solidFill>
                <a:latin typeface="Inconsolata"/>
                <a:ea typeface="Inconsolata"/>
                <a:cs typeface="Inconsolata"/>
                <a:sym typeface="Inconsolata"/>
              </a:rPr>
              <a:t> </a:t>
            </a:r>
            <a:r>
              <a:rPr lang="en" sz="1500">
                <a:solidFill>
                  <a:srgbClr val="FF8A65"/>
                </a:solidFill>
                <a:latin typeface="Inconsolata"/>
                <a:ea typeface="Inconsolata"/>
                <a:cs typeface="Inconsolata"/>
                <a:sym typeface="Inconsolata"/>
              </a:rPr>
              <a:t>ByteNet</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t2t_model</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T2TModel</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def</a:t>
            </a:r>
            <a:r>
              <a:rPr lang="en" sz="1500">
                <a:solidFill>
                  <a:srgbClr val="FFFFFF"/>
                </a:solidFill>
                <a:latin typeface="Inconsolata"/>
                <a:ea typeface="Inconsolata"/>
                <a:cs typeface="Inconsolata"/>
                <a:sym typeface="Inconsolata"/>
              </a:rPr>
              <a:t> body</a:t>
            </a:r>
            <a:r>
              <a:rPr lang="en" sz="1500">
                <a:solidFill>
                  <a:srgbClr val="A3A3A3"/>
                </a:solidFill>
                <a:latin typeface="Inconsolata"/>
                <a:ea typeface="Inconsolata"/>
                <a:cs typeface="Inconsolata"/>
                <a:sym typeface="Inconsolata"/>
              </a:rPr>
              <a:t>(</a:t>
            </a:r>
            <a:r>
              <a:rPr lang="en" sz="1500">
                <a:solidFill>
                  <a:srgbClr val="7BAAF7"/>
                </a:solidFill>
                <a:latin typeface="Inconsolata"/>
                <a:ea typeface="Inconsolata"/>
                <a:cs typeface="Inconsolata"/>
                <a:sym typeface="Inconsolata"/>
              </a:rPr>
              <a:t>self</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features</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return</a:t>
            </a:r>
            <a:r>
              <a:rPr lang="en" sz="1500">
                <a:solidFill>
                  <a:srgbClr val="FFFFFF"/>
                </a:solidFill>
                <a:latin typeface="Inconsolata"/>
                <a:ea typeface="Inconsolata"/>
                <a:cs typeface="Inconsolata"/>
                <a:sym typeface="Inconsolata"/>
              </a:rPr>
              <a:t> bytenet_internal</a:t>
            </a:r>
            <a:r>
              <a:rPr lang="en" sz="1500">
                <a:solidFill>
                  <a:srgbClr val="A3A3A3"/>
                </a:solidFill>
                <a:latin typeface="Inconsolata"/>
                <a:ea typeface="Inconsolata"/>
                <a:cs typeface="Inconsolata"/>
                <a:sym typeface="Inconsolata"/>
              </a:rPr>
              <a:t>(</a:t>
            </a:r>
            <a:br>
              <a:rPr lang="en" sz="1500">
                <a:solidFill>
                  <a:srgbClr val="FFFFFF"/>
                </a:solidFill>
                <a:latin typeface="Inconsolata"/>
                <a:ea typeface="Inconsolata"/>
                <a:cs typeface="Inconsolata"/>
                <a:sym typeface="Inconsolata"/>
              </a:rPr>
            </a:br>
            <a:r>
              <a:rPr lang="en" sz="1500">
                <a:solidFill>
                  <a:srgbClr val="FFFFFF"/>
                </a:solidFill>
                <a:latin typeface="Inconsolata"/>
                <a:ea typeface="Inconsolata"/>
                <a:cs typeface="Inconsolata"/>
                <a:sym typeface="Inconsolata"/>
              </a:rPr>
              <a:t>      features</a:t>
            </a:r>
            <a:r>
              <a:rPr lang="en" sz="1500">
                <a:solidFill>
                  <a:srgbClr val="A3A3A3"/>
                </a:solidFill>
                <a:latin typeface="Inconsolata"/>
                <a:ea typeface="Inconsolata"/>
                <a:cs typeface="Inconsolata"/>
                <a:sym typeface="Inconsolata"/>
              </a:rPr>
              <a:t>[</a:t>
            </a:r>
            <a:r>
              <a:rPr lang="en" sz="1500">
                <a:solidFill>
                  <a:srgbClr val="57BB8A"/>
                </a:solidFill>
                <a:latin typeface="Inconsolata"/>
                <a:ea typeface="Inconsolata"/>
                <a:cs typeface="Inconsolata"/>
                <a:sym typeface="Inconsolata"/>
              </a:rPr>
              <a:t>"inputs"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features</a:t>
            </a:r>
            <a:r>
              <a:rPr lang="en" sz="1500">
                <a:solidFill>
                  <a:srgbClr val="A3A3A3"/>
                </a:solidFill>
                <a:latin typeface="Inconsolata"/>
                <a:ea typeface="Inconsolata"/>
                <a:cs typeface="Inconsolata"/>
                <a:sym typeface="Inconsolata"/>
              </a:rPr>
              <a:t>[</a:t>
            </a:r>
            <a:r>
              <a:rPr lang="en" sz="1500">
                <a:solidFill>
                  <a:srgbClr val="57BB8A"/>
                </a:solidFill>
                <a:latin typeface="Inconsolata"/>
                <a:ea typeface="Inconsolata"/>
                <a:cs typeface="Inconsolata"/>
                <a:sym typeface="Inconsolata"/>
              </a:rPr>
              <a:t>"targets"</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 </a:t>
            </a:r>
            <a:r>
              <a:rPr lang="en" sz="1500">
                <a:solidFill>
                  <a:srgbClr val="7BAAF7"/>
                </a:solidFill>
                <a:latin typeface="Inconsolata"/>
                <a:ea typeface="Inconsolata"/>
                <a:cs typeface="Inconsolata"/>
                <a:sym typeface="Inconsolata"/>
              </a:rPr>
              <a:t>self</a:t>
            </a:r>
            <a:r>
              <a:rPr lang="en" sz="1500">
                <a:solidFill>
                  <a:srgbClr val="A3A3A3"/>
                </a:solidFill>
                <a:latin typeface="Inconsolata"/>
                <a:ea typeface="Inconsolata"/>
                <a:cs typeface="Inconsolata"/>
                <a:sym typeface="Inconsolata"/>
              </a:rPr>
              <a:t>.</a:t>
            </a:r>
            <a:r>
              <a:rPr lang="en" sz="1500">
                <a:solidFill>
                  <a:srgbClr val="FFFFFF"/>
                </a:solidFill>
                <a:latin typeface="Inconsolata"/>
                <a:ea typeface="Inconsolata"/>
                <a:cs typeface="Inconsolata"/>
                <a:sym typeface="Inconsolata"/>
              </a:rPr>
              <a:t>_hparams</a:t>
            </a:r>
            <a:r>
              <a:rPr lang="en" sz="1500">
                <a:solidFill>
                  <a:srgbClr val="A3A3A3"/>
                </a:solidFill>
                <a:latin typeface="Inconsolata"/>
                <a:ea typeface="Inconsolata"/>
                <a:cs typeface="Inconsolata"/>
                <a:sym typeface="Inconsolata"/>
              </a:rPr>
              <a:t>)</a:t>
            </a:r>
            <a:endParaRPr sz="1500">
              <a:solidFill>
                <a:srgbClr val="FFFFFF"/>
              </a:solidFill>
              <a:latin typeface="Inconsolata"/>
              <a:ea typeface="Inconsolata"/>
              <a:cs typeface="Inconsolata"/>
              <a:sym typeface="Inconsolata"/>
            </a:endParaRPr>
          </a:p>
          <a:p>
            <a:pPr indent="0" lvl="0" marL="0" rtl="0">
              <a:lnSpc>
                <a:spcPct val="115000"/>
              </a:lnSpc>
              <a:spcBef>
                <a:spcPts val="0"/>
              </a:spcBef>
              <a:spcAft>
                <a:spcPts val="0"/>
              </a:spcAft>
              <a:buClr>
                <a:schemeClr val="dk1"/>
              </a:buClr>
              <a:buSzPts val="400"/>
              <a:buFont typeface="Arial"/>
              <a:buNone/>
            </a:pPr>
            <a:r>
              <a:t/>
            </a:r>
            <a:endParaRPr sz="1500">
              <a:solidFill>
                <a:srgbClr val="445863"/>
              </a:solidFill>
              <a:latin typeface="Inconsolata"/>
              <a:ea typeface="Inconsolata"/>
              <a:cs typeface="Inconsolata"/>
              <a:sym typeface="Inconsolata"/>
            </a:endParaRPr>
          </a:p>
        </p:txBody>
      </p:sp>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Shape 225"/>
          <p:cNvSpPr txBox="1"/>
          <p:nvPr>
            <p:ph type="title"/>
          </p:nvPr>
        </p:nvSpPr>
        <p:spPr>
          <a:xfrm>
            <a:off x="471900" y="738725"/>
            <a:ext cx="84864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Advanced sequence-to-sequence LSTM </a:t>
            </a:r>
            <a:endParaRPr/>
          </a:p>
        </p:txBody>
      </p:sp>
      <p:pic>
        <p:nvPicPr>
          <p:cNvPr id="226" name="Shape 226"/>
          <p:cNvPicPr preferRelativeResize="0"/>
          <p:nvPr/>
        </p:nvPicPr>
        <p:blipFill>
          <a:blip r:embed="rId3">
            <a:alphaModFix/>
          </a:blip>
          <a:stretch>
            <a:fillRect/>
          </a:stretch>
        </p:blipFill>
        <p:spPr>
          <a:xfrm>
            <a:off x="1215775" y="1708725"/>
            <a:ext cx="6712476" cy="3434775"/>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alpha val="29409"/>
          </a:srgbClr>
        </a:solidFill>
      </p:bgPr>
    </p:bg>
    <p:spTree>
      <p:nvGrpSpPr>
        <p:cNvPr id="756" name="Shape 756"/>
        <p:cNvGrpSpPr/>
        <p:nvPr/>
      </p:nvGrpSpPr>
      <p:grpSpPr>
        <a:xfrm>
          <a:off x="0" y="0"/>
          <a:ext cx="0" cy="0"/>
          <a:chOff x="0" y="0"/>
          <a:chExt cx="0" cy="0"/>
        </a:xfrm>
      </p:grpSpPr>
      <p:sp>
        <p:nvSpPr>
          <p:cNvPr id="757" name="Shape 757"/>
          <p:cNvSpPr/>
          <p:nvPr/>
        </p:nvSpPr>
        <p:spPr>
          <a:xfrm>
            <a:off x="640463" y="652331"/>
            <a:ext cx="7618800" cy="4437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00"/>
              <a:buFont typeface="Arial"/>
              <a:buNone/>
            </a:pPr>
            <a:r>
              <a:rPr lang="en" sz="4500">
                <a:solidFill>
                  <a:srgbClr val="445863"/>
                </a:solidFill>
                <a:latin typeface="Roboto"/>
                <a:ea typeface="Roboto"/>
                <a:cs typeface="Roboto"/>
                <a:sym typeface="Roboto"/>
              </a:rPr>
              <a:t>Tensor2Tensor Applications</a:t>
            </a:r>
            <a:endParaRPr sz="4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pip install tensor2tensor &amp;&amp; t2t-trainer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  --generate_data --data_dir=~/t2t_data --output_dir=~/t2t_train/dir \</a:t>
            </a:r>
            <a:endParaRPr sz="1500">
              <a:solidFill>
                <a:srgbClr val="445863"/>
              </a:solidFill>
              <a:latin typeface="Inconsolata"/>
              <a:ea typeface="Inconsolata"/>
              <a:cs typeface="Inconsolata"/>
              <a:sym typeface="Inconsolata"/>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  --problems=$P --model=$M --hparams_set=$H</a:t>
            </a:r>
            <a:endParaRPr sz="400">
              <a:solidFill>
                <a:srgbClr val="445863"/>
              </a:solidFill>
              <a:latin typeface="Inconsolata"/>
              <a:ea typeface="Inconsolata"/>
              <a:cs typeface="Inconsolata"/>
              <a:sym typeface="Inconsolata"/>
            </a:endParaRPr>
          </a:p>
          <a:p>
            <a:pPr indent="-184150" lvl="0" marL="177800" rtl="0">
              <a:lnSpc>
                <a:spcPct val="115000"/>
              </a:lnSpc>
              <a:spcBef>
                <a:spcPts val="600"/>
              </a:spcBef>
              <a:spcAft>
                <a:spcPts val="0"/>
              </a:spcAft>
              <a:buClr>
                <a:srgbClr val="445863"/>
              </a:buClr>
              <a:buSzPts val="1500"/>
              <a:buFont typeface="Roboto"/>
              <a:buChar char="●"/>
            </a:pPr>
            <a:r>
              <a:rPr lang="en" sz="1500">
                <a:solidFill>
                  <a:srgbClr val="F6911E"/>
                </a:solidFill>
                <a:latin typeface="Roboto"/>
                <a:ea typeface="Roboto"/>
                <a:cs typeface="Roboto"/>
                <a:sym typeface="Roboto"/>
              </a:rPr>
              <a:t>Translation</a:t>
            </a:r>
            <a:r>
              <a:rPr lang="en" sz="1500">
                <a:solidFill>
                  <a:srgbClr val="445863"/>
                </a:solidFill>
                <a:latin typeface="Roboto"/>
                <a:ea typeface="Roboto"/>
                <a:cs typeface="Roboto"/>
                <a:sym typeface="Roboto"/>
              </a:rPr>
              <a:t> (state-of-the-art both on speed and accuracy):</a:t>
            </a:r>
            <a:endParaRPr sz="1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$P=translate_ende_wmt32k, $M=transformer, $H=transformer_big</a:t>
            </a:r>
            <a:endParaRPr sz="400">
              <a:solidFill>
                <a:srgbClr val="445863"/>
              </a:solidFill>
              <a:latin typeface="Inconsolata"/>
              <a:ea typeface="Inconsolata"/>
              <a:cs typeface="Inconsolata"/>
              <a:sym typeface="Inconsolata"/>
            </a:endParaRPr>
          </a:p>
          <a:p>
            <a:pPr indent="-184150" lvl="0" marL="177800" rtl="0">
              <a:lnSpc>
                <a:spcPct val="115000"/>
              </a:lnSpc>
              <a:spcBef>
                <a:spcPts val="600"/>
              </a:spcBef>
              <a:spcAft>
                <a:spcPts val="0"/>
              </a:spcAft>
              <a:buClr>
                <a:srgbClr val="445863"/>
              </a:buClr>
              <a:buSzPts val="1500"/>
              <a:buFont typeface="Roboto"/>
              <a:buChar char="●"/>
            </a:pPr>
            <a:r>
              <a:rPr lang="en" sz="1500">
                <a:solidFill>
                  <a:srgbClr val="F6911E"/>
                </a:solidFill>
                <a:latin typeface="Roboto"/>
                <a:ea typeface="Roboto"/>
                <a:cs typeface="Roboto"/>
                <a:sym typeface="Roboto"/>
              </a:rPr>
              <a:t>Image classification</a:t>
            </a:r>
            <a:r>
              <a:rPr lang="en" sz="1500">
                <a:solidFill>
                  <a:srgbClr val="445863"/>
                </a:solidFill>
                <a:latin typeface="Roboto"/>
                <a:ea typeface="Roboto"/>
                <a:cs typeface="Roboto"/>
                <a:sym typeface="Roboto"/>
              </a:rPr>
              <a:t> (CIFAR, also ImageNet):</a:t>
            </a:r>
            <a:endParaRPr sz="1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$P=image_cifar10, $M=shake_shake, $H=shakeshake_big</a:t>
            </a:r>
            <a:endParaRPr sz="400">
              <a:solidFill>
                <a:srgbClr val="445863"/>
              </a:solidFill>
              <a:latin typeface="Inconsolata"/>
              <a:ea typeface="Inconsolata"/>
              <a:cs typeface="Inconsolata"/>
              <a:sym typeface="Inconsolata"/>
            </a:endParaRPr>
          </a:p>
          <a:p>
            <a:pPr indent="-184150" lvl="0" marL="177800" rtl="0">
              <a:lnSpc>
                <a:spcPct val="115000"/>
              </a:lnSpc>
              <a:spcBef>
                <a:spcPts val="600"/>
              </a:spcBef>
              <a:spcAft>
                <a:spcPts val="0"/>
              </a:spcAft>
              <a:buClr>
                <a:srgbClr val="445863"/>
              </a:buClr>
              <a:buSzPts val="1500"/>
              <a:buFont typeface="Roboto"/>
              <a:buChar char="●"/>
            </a:pPr>
            <a:r>
              <a:rPr lang="en" sz="1500">
                <a:solidFill>
                  <a:srgbClr val="F6911E"/>
                </a:solidFill>
                <a:latin typeface="Roboto"/>
                <a:ea typeface="Roboto"/>
                <a:cs typeface="Roboto"/>
                <a:sym typeface="Roboto"/>
              </a:rPr>
              <a:t>Summarization</a:t>
            </a:r>
            <a:r>
              <a:rPr lang="en" sz="1500">
                <a:solidFill>
                  <a:srgbClr val="445863"/>
                </a:solidFill>
                <a:latin typeface="Roboto"/>
                <a:ea typeface="Roboto"/>
                <a:cs typeface="Roboto"/>
                <a:sym typeface="Roboto"/>
              </a:rPr>
              <a:t> (CNN):</a:t>
            </a:r>
            <a:endParaRPr sz="1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$P=summarize_cnn_dailymail32k, $M=transformer, $H=transformer_prepend</a:t>
            </a:r>
            <a:endParaRPr sz="400">
              <a:solidFill>
                <a:srgbClr val="445863"/>
              </a:solidFill>
              <a:latin typeface="Inconsolata"/>
              <a:ea typeface="Inconsolata"/>
              <a:cs typeface="Inconsolata"/>
              <a:sym typeface="Inconsolata"/>
            </a:endParaRPr>
          </a:p>
          <a:p>
            <a:pPr indent="-184150" lvl="0" marL="177800" rtl="0">
              <a:lnSpc>
                <a:spcPct val="115000"/>
              </a:lnSpc>
              <a:spcBef>
                <a:spcPts val="600"/>
              </a:spcBef>
              <a:spcAft>
                <a:spcPts val="0"/>
              </a:spcAft>
              <a:buClr>
                <a:srgbClr val="445863"/>
              </a:buClr>
              <a:buSzPts val="1500"/>
              <a:buFont typeface="Roboto"/>
              <a:buChar char="●"/>
            </a:pPr>
            <a:r>
              <a:rPr lang="en" sz="1500">
                <a:solidFill>
                  <a:srgbClr val="F6911E"/>
                </a:solidFill>
                <a:latin typeface="Roboto"/>
                <a:ea typeface="Roboto"/>
                <a:cs typeface="Roboto"/>
                <a:sym typeface="Roboto"/>
              </a:rPr>
              <a:t>Speech recognition</a:t>
            </a:r>
            <a:r>
              <a:rPr lang="en" sz="1500">
                <a:solidFill>
                  <a:srgbClr val="445863"/>
                </a:solidFill>
                <a:latin typeface="Roboto"/>
                <a:ea typeface="Roboto"/>
                <a:cs typeface="Roboto"/>
                <a:sym typeface="Roboto"/>
              </a:rPr>
              <a:t> (Librispeech):</a:t>
            </a:r>
            <a:endParaRPr sz="15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rPr lang="en" sz="1500">
                <a:solidFill>
                  <a:srgbClr val="445863"/>
                </a:solidFill>
                <a:latin typeface="Inconsolata"/>
                <a:ea typeface="Inconsolata"/>
                <a:cs typeface="Inconsolata"/>
                <a:sym typeface="Inconsolata"/>
              </a:rPr>
              <a:t>$P=librispeech, $M=transformer, $H=transformer_librispeech</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marR="0" rtl="0" algn="l">
              <a:lnSpc>
                <a:spcPct val="110000"/>
              </a:lnSpc>
              <a:spcBef>
                <a:spcPts val="600"/>
              </a:spcBef>
              <a:spcAft>
                <a:spcPts val="0"/>
              </a:spcAft>
              <a:buClr>
                <a:srgbClr val="5D6ABF"/>
              </a:buClr>
              <a:buFont typeface="Roboto"/>
              <a:buNone/>
            </a:pPr>
            <a:r>
              <a:t/>
            </a:r>
            <a:endParaRPr sz="2300">
              <a:solidFill>
                <a:srgbClr val="445863"/>
              </a:solidFill>
              <a:latin typeface="Roboto"/>
              <a:ea typeface="Roboto"/>
              <a:cs typeface="Roboto"/>
              <a:sym typeface="Roboto"/>
            </a:endParaRPr>
          </a:p>
        </p:txBody>
      </p:sp>
    </p:spTree>
  </p:cSld>
  <p:clrMapOvr>
    <a:masterClrMapping/>
  </p:clrMapOvr>
  <p:transition spd="slow">
    <p:fade thruBlk="1"/>
  </p:transition>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alpha val="29409"/>
          </a:srgbClr>
        </a:solidFill>
      </p:bgPr>
    </p:bg>
    <p:spTree>
      <p:nvGrpSpPr>
        <p:cNvPr id="761" name="Shape 761"/>
        <p:cNvGrpSpPr/>
        <p:nvPr/>
      </p:nvGrpSpPr>
      <p:grpSpPr>
        <a:xfrm>
          <a:off x="0" y="0"/>
          <a:ext cx="0" cy="0"/>
          <a:chOff x="0" y="0"/>
          <a:chExt cx="0" cy="0"/>
        </a:xfrm>
      </p:grpSpPr>
      <p:sp>
        <p:nvSpPr>
          <p:cNvPr id="762" name="Shape 762"/>
          <p:cNvSpPr/>
          <p:nvPr/>
        </p:nvSpPr>
        <p:spPr>
          <a:xfrm>
            <a:off x="640463" y="652331"/>
            <a:ext cx="8010900" cy="4437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400"/>
              <a:buFont typeface="Arial"/>
              <a:buNone/>
            </a:pPr>
            <a:r>
              <a:rPr lang="en" sz="4500">
                <a:solidFill>
                  <a:srgbClr val="445863"/>
                </a:solidFill>
                <a:latin typeface="Roboto"/>
                <a:ea typeface="Roboto"/>
                <a:cs typeface="Roboto"/>
                <a:sym typeface="Roboto"/>
              </a:rPr>
              <a:t>Why Tensor2Tensor?</a:t>
            </a:r>
            <a:endParaRPr sz="4500">
              <a:solidFill>
                <a:srgbClr val="445863"/>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400"/>
              <a:buFont typeface="Arial"/>
              <a:buNone/>
            </a:pPr>
            <a:r>
              <a:t/>
            </a:r>
            <a:endParaRPr sz="2300">
              <a:solidFill>
                <a:srgbClr val="445863"/>
              </a:solidFill>
              <a:latin typeface="Roboto"/>
              <a:ea typeface="Roboto"/>
              <a:cs typeface="Roboto"/>
              <a:sym typeface="Roboto"/>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No need to reinvent ML.</a:t>
            </a:r>
            <a:r>
              <a:rPr lang="en" sz="2300">
                <a:solidFill>
                  <a:srgbClr val="445863"/>
                </a:solidFill>
                <a:latin typeface="Roboto"/>
                <a:ea typeface="Roboto"/>
                <a:cs typeface="Roboto"/>
                <a:sym typeface="Roboto"/>
              </a:rPr>
              <a:t> Best practices and SOTA models.</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400">
              <a:solidFill>
                <a:srgbClr val="445863"/>
              </a:solidFill>
              <a:latin typeface="Inconsolata"/>
              <a:ea typeface="Inconsolata"/>
              <a:cs typeface="Inconsolata"/>
              <a:sym typeface="Inconsolata"/>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Modularity helps.</a:t>
            </a:r>
            <a:r>
              <a:rPr lang="en" sz="2300">
                <a:solidFill>
                  <a:srgbClr val="445863"/>
                </a:solidFill>
                <a:latin typeface="Roboto"/>
                <a:ea typeface="Roboto"/>
                <a:cs typeface="Roboto"/>
                <a:sym typeface="Roboto"/>
              </a:rPr>
              <a:t> Easy to change models, hparams, data.</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400">
              <a:solidFill>
                <a:srgbClr val="445863"/>
              </a:solidFill>
              <a:latin typeface="Inconsolata"/>
              <a:ea typeface="Inconsolata"/>
              <a:cs typeface="Inconsolata"/>
              <a:sym typeface="Inconsolata"/>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Trains everywhere.</a:t>
            </a:r>
            <a:r>
              <a:rPr lang="en" sz="2300">
                <a:solidFill>
                  <a:srgbClr val="445863"/>
                </a:solidFill>
                <a:latin typeface="Roboto"/>
                <a:ea typeface="Roboto"/>
                <a:cs typeface="Roboto"/>
                <a:sym typeface="Roboto"/>
              </a:rPr>
              <a:t> Multi-GPU, distributed, Cloud, TPUs.</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rgbClr val="000000"/>
              </a:buClr>
              <a:buSzPts val="400"/>
              <a:buFont typeface="Arial"/>
              <a:buNone/>
            </a:pPr>
            <a:r>
              <a:t/>
            </a:r>
            <a:endParaRPr sz="400">
              <a:solidFill>
                <a:srgbClr val="445863"/>
              </a:solidFill>
              <a:latin typeface="Inconsolata"/>
              <a:ea typeface="Inconsolata"/>
              <a:cs typeface="Inconsolata"/>
              <a:sym typeface="Inconsolata"/>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Used by Google Brain. </a:t>
            </a:r>
            <a:r>
              <a:rPr lang="en" sz="2300" u="sng">
                <a:solidFill>
                  <a:srgbClr val="445863"/>
                </a:solidFill>
                <a:latin typeface="Roboto"/>
                <a:ea typeface="Roboto"/>
                <a:cs typeface="Roboto"/>
                <a:sym typeface="Roboto"/>
                <a:hlinkClick r:id="rId3"/>
              </a:rPr>
              <a:t>Papers</a:t>
            </a:r>
            <a:r>
              <a:rPr lang="en" sz="2300">
                <a:solidFill>
                  <a:srgbClr val="445863"/>
                </a:solidFill>
                <a:latin typeface="Roboto"/>
                <a:ea typeface="Roboto"/>
                <a:cs typeface="Roboto"/>
                <a:sym typeface="Roboto"/>
              </a:rPr>
              <a:t>, preferred for </a:t>
            </a:r>
            <a:r>
              <a:rPr lang="en" sz="2300" u="sng">
                <a:solidFill>
                  <a:srgbClr val="445863"/>
                </a:solidFill>
                <a:latin typeface="Roboto"/>
                <a:ea typeface="Roboto"/>
                <a:cs typeface="Roboto"/>
                <a:sym typeface="Roboto"/>
                <a:hlinkClick r:id="rId4"/>
              </a:rPr>
              <a:t>Cloud TPU LMs</a:t>
            </a:r>
            <a:r>
              <a:rPr lang="en" sz="2300">
                <a:solidFill>
                  <a:srgbClr val="445863"/>
                </a:solidFill>
                <a:latin typeface="Roboto"/>
                <a:ea typeface="Roboto"/>
                <a:cs typeface="Roboto"/>
                <a:sym typeface="Roboto"/>
              </a:rPr>
              <a:t>.</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Clr>
                <a:srgbClr val="000000"/>
              </a:buClr>
              <a:buSzPts val="400"/>
              <a:buFont typeface="Arial"/>
              <a:buNone/>
            </a:pPr>
            <a:r>
              <a:t/>
            </a:r>
            <a:endParaRPr sz="400">
              <a:solidFill>
                <a:srgbClr val="445863"/>
              </a:solidFill>
              <a:latin typeface="Inconsolata"/>
              <a:ea typeface="Inconsolata"/>
              <a:cs typeface="Inconsolata"/>
              <a:sym typeface="Inconsolata"/>
            </a:endParaRPr>
          </a:p>
          <a:p>
            <a:pPr indent="-234950" lvl="0" marL="177800" rtl="0">
              <a:lnSpc>
                <a:spcPct val="115000"/>
              </a:lnSpc>
              <a:spcBef>
                <a:spcPts val="600"/>
              </a:spcBef>
              <a:spcAft>
                <a:spcPts val="0"/>
              </a:spcAft>
              <a:buClr>
                <a:srgbClr val="445863"/>
              </a:buClr>
              <a:buSzPts val="2300"/>
              <a:buFont typeface="Roboto"/>
              <a:buChar char="●"/>
            </a:pPr>
            <a:r>
              <a:rPr lang="en" sz="2300">
                <a:solidFill>
                  <a:srgbClr val="F6911E"/>
                </a:solidFill>
                <a:latin typeface="Roboto"/>
                <a:ea typeface="Roboto"/>
                <a:cs typeface="Roboto"/>
                <a:sym typeface="Roboto"/>
              </a:rPr>
              <a:t>Great active community!</a:t>
            </a:r>
            <a:r>
              <a:rPr lang="en" sz="2300">
                <a:solidFill>
                  <a:srgbClr val="445863"/>
                </a:solidFill>
                <a:latin typeface="Roboto"/>
                <a:ea typeface="Roboto"/>
                <a:cs typeface="Roboto"/>
                <a:sym typeface="Roboto"/>
              </a:rPr>
              <a:t> Find us on </a:t>
            </a:r>
            <a:r>
              <a:rPr lang="en" sz="2300" u="sng">
                <a:solidFill>
                  <a:srgbClr val="445863"/>
                </a:solidFill>
                <a:latin typeface="Roboto"/>
                <a:ea typeface="Roboto"/>
                <a:cs typeface="Roboto"/>
                <a:sym typeface="Roboto"/>
                <a:hlinkClick r:id="rId5"/>
              </a:rPr>
              <a:t>github</a:t>
            </a:r>
            <a:r>
              <a:rPr lang="en" sz="2300">
                <a:solidFill>
                  <a:srgbClr val="445863"/>
                </a:solidFill>
                <a:latin typeface="Roboto"/>
                <a:ea typeface="Roboto"/>
                <a:cs typeface="Roboto"/>
                <a:sym typeface="Roboto"/>
              </a:rPr>
              <a:t>, </a:t>
            </a:r>
            <a:r>
              <a:rPr lang="en" sz="2300" u="sng">
                <a:solidFill>
                  <a:srgbClr val="445863"/>
                </a:solidFill>
                <a:latin typeface="Roboto"/>
                <a:ea typeface="Roboto"/>
                <a:cs typeface="Roboto"/>
                <a:sym typeface="Roboto"/>
                <a:hlinkClick r:id="rId6"/>
              </a:rPr>
              <a:t>gitter</a:t>
            </a:r>
            <a:r>
              <a:rPr lang="en" sz="2300">
                <a:solidFill>
                  <a:srgbClr val="445863"/>
                </a:solidFill>
                <a:latin typeface="Roboto"/>
                <a:ea typeface="Roboto"/>
                <a:cs typeface="Roboto"/>
                <a:sym typeface="Roboto"/>
              </a:rPr>
              <a:t>, </a:t>
            </a:r>
            <a:r>
              <a:rPr lang="en" sz="2300" u="sng">
                <a:solidFill>
                  <a:srgbClr val="445863"/>
                </a:solidFill>
                <a:latin typeface="Roboto"/>
                <a:ea typeface="Roboto"/>
                <a:cs typeface="Roboto"/>
                <a:sym typeface="Roboto"/>
                <a:hlinkClick r:id="rId7"/>
              </a:rPr>
              <a:t>groups</a:t>
            </a:r>
            <a:r>
              <a:rPr lang="en" sz="2300">
                <a:solidFill>
                  <a:srgbClr val="445863"/>
                </a:solidFill>
                <a:latin typeface="Roboto"/>
                <a:ea typeface="Roboto"/>
                <a:cs typeface="Roboto"/>
                <a:sym typeface="Roboto"/>
              </a:rPr>
              <a:t>,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5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None/>
            </a:pPr>
            <a:r>
              <a:t/>
            </a:r>
            <a:endParaRPr sz="2300">
              <a:solidFill>
                <a:srgbClr val="445863"/>
              </a:solidFill>
              <a:latin typeface="Roboto"/>
              <a:ea typeface="Roboto"/>
              <a:cs typeface="Roboto"/>
              <a:sym typeface="Roboto"/>
            </a:endParaRPr>
          </a:p>
          <a:p>
            <a:pPr indent="0" lvl="0" marL="0" rtl="0">
              <a:lnSpc>
                <a:spcPct val="110000"/>
              </a:lnSpc>
              <a:spcBef>
                <a:spcPts val="600"/>
              </a:spcBef>
              <a:spcAft>
                <a:spcPts val="0"/>
              </a:spcAft>
              <a:buClr>
                <a:srgbClr val="000000"/>
              </a:buClr>
              <a:buSzPts val="400"/>
              <a:buFont typeface="Arial"/>
              <a:buNone/>
            </a:pPr>
            <a:r>
              <a:t/>
            </a:r>
            <a:endParaRPr sz="2300">
              <a:solidFill>
                <a:srgbClr val="445863"/>
              </a:solidFill>
              <a:latin typeface="Roboto"/>
              <a:ea typeface="Roboto"/>
              <a:cs typeface="Roboto"/>
              <a:sym typeface="Roboto"/>
            </a:endParaRPr>
          </a:p>
          <a:p>
            <a:pPr indent="0" lvl="0" marL="0" marR="0" rtl="0" algn="l">
              <a:lnSpc>
                <a:spcPct val="110000"/>
              </a:lnSpc>
              <a:spcBef>
                <a:spcPts val="600"/>
              </a:spcBef>
              <a:spcAft>
                <a:spcPts val="0"/>
              </a:spcAft>
              <a:buClr>
                <a:srgbClr val="5D6ABF"/>
              </a:buClr>
              <a:buFont typeface="Roboto"/>
              <a:buNone/>
            </a:pPr>
            <a:r>
              <a:t/>
            </a:r>
            <a:endParaRPr sz="2300">
              <a:solidFill>
                <a:srgbClr val="445863"/>
              </a:solidFill>
              <a:latin typeface="Roboto"/>
              <a:ea typeface="Roboto"/>
              <a:cs typeface="Roboto"/>
              <a:sym typeface="Roboto"/>
            </a:endParaRPr>
          </a:p>
        </p:txBody>
      </p:sp>
    </p:spTree>
  </p:cSld>
  <p:clrMapOvr>
    <a:masterClrMapping/>
  </p:clrMapOvr>
  <p:transition spd="slow">
    <p:fade thruBlk="1"/>
  </p:transition>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6" name="Shape 766"/>
        <p:cNvGrpSpPr/>
        <p:nvPr/>
      </p:nvGrpSpPr>
      <p:grpSpPr>
        <a:xfrm>
          <a:off x="0" y="0"/>
          <a:ext cx="0" cy="0"/>
          <a:chOff x="0" y="0"/>
          <a:chExt cx="0" cy="0"/>
        </a:xfrm>
      </p:grpSpPr>
      <p:sp>
        <p:nvSpPr>
          <p:cNvPr id="767" name="Shape 767"/>
          <p:cNvSpPr txBox="1"/>
          <p:nvPr>
            <p:ph idx="1" type="body"/>
          </p:nvPr>
        </p:nvSpPr>
        <p:spPr>
          <a:xfrm>
            <a:off x="669727" y="1372939"/>
            <a:ext cx="7804500" cy="3315000"/>
          </a:xfrm>
          <a:prstGeom prst="rect">
            <a:avLst/>
          </a:prstGeom>
          <a:noFill/>
          <a:ln>
            <a:noFill/>
          </a:ln>
        </p:spPr>
        <p:txBody>
          <a:bodyPr anchorCtr="0" anchor="ctr" bIns="32750" lIns="32750" spcFirstLastPara="1" rIns="32750" wrap="square" tIns="32750">
            <a:noAutofit/>
          </a:bodyPr>
          <a:lstStyle/>
          <a:p>
            <a:pPr indent="0" lvl="0" marL="0" marR="0" rtl="0" algn="ctr">
              <a:lnSpc>
                <a:spcPct val="100000"/>
              </a:lnSpc>
              <a:spcBef>
                <a:spcPts val="2700"/>
              </a:spcBef>
              <a:spcAft>
                <a:spcPts val="0"/>
              </a:spcAft>
              <a:buClr>
                <a:srgbClr val="000000"/>
              </a:buClr>
              <a:buFont typeface="Helvetica Neue Light"/>
              <a:buNone/>
            </a:pPr>
            <a:r>
              <a:rPr lang="en"/>
              <a:t>What Next?</a:t>
            </a:r>
            <a:endParaRPr/>
          </a:p>
          <a:p>
            <a:pPr indent="0" lvl="0" marL="0" marR="0" rtl="0" algn="ctr">
              <a:lnSpc>
                <a:spcPct val="100000"/>
              </a:lnSpc>
              <a:spcBef>
                <a:spcPts val="2700"/>
              </a:spcBef>
              <a:spcAft>
                <a:spcPts val="0"/>
              </a:spcAft>
              <a:buClr>
                <a:srgbClr val="000000"/>
              </a:buClr>
              <a:buFont typeface="Helvetica Neue Light"/>
              <a:buNone/>
            </a:pPr>
            <a:r>
              <a:t/>
            </a:r>
            <a:endParaRPr b="1">
              <a:latin typeface="Helvetica Neue"/>
              <a:ea typeface="Helvetica Neue"/>
              <a:cs typeface="Helvetica Neue"/>
              <a:sym typeface="Helvetica Neue"/>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1" name="Shape 771"/>
        <p:cNvGrpSpPr/>
        <p:nvPr/>
      </p:nvGrpSpPr>
      <p:grpSpPr>
        <a:xfrm>
          <a:off x="0" y="0"/>
          <a:ext cx="0" cy="0"/>
          <a:chOff x="0" y="0"/>
          <a:chExt cx="0" cy="0"/>
        </a:xfrm>
      </p:grpSpPr>
      <p:sp>
        <p:nvSpPr>
          <p:cNvPr id="772" name="Shape 772"/>
          <p:cNvSpPr txBox="1"/>
          <p:nvPr>
            <p:ph type="title"/>
          </p:nvPr>
        </p:nvSpPr>
        <p:spPr>
          <a:xfrm>
            <a:off x="315549" y="234400"/>
            <a:ext cx="8791200" cy="1138500"/>
          </a:xfrm>
          <a:prstGeom prst="rect">
            <a:avLst/>
          </a:prstGeom>
          <a:noFill/>
          <a:ln>
            <a:noFill/>
          </a:ln>
        </p:spPr>
        <p:txBody>
          <a:bodyPr anchorCtr="0" anchor="ctr" bIns="32750" lIns="32750" spcFirstLastPara="1" rIns="32750" wrap="square" tIns="32750">
            <a:noAutofit/>
          </a:bodyPr>
          <a:lstStyle/>
          <a:p>
            <a:pPr indent="0" lvl="0" marL="0" rtl="0" algn="l">
              <a:lnSpc>
                <a:spcPct val="115000"/>
              </a:lnSpc>
              <a:spcBef>
                <a:spcPts val="0"/>
              </a:spcBef>
              <a:spcAft>
                <a:spcPts val="0"/>
              </a:spcAft>
              <a:buClr>
                <a:schemeClr val="dk1"/>
              </a:buClr>
              <a:buSzPts val="1100"/>
              <a:buFont typeface="Arial"/>
              <a:buNone/>
            </a:pPr>
            <a:r>
              <a:rPr lang="en" sz="2800">
                <a:solidFill>
                  <a:schemeClr val="dk1"/>
                </a:solidFill>
              </a:rPr>
              <a:t>Check</a:t>
            </a:r>
            <a:r>
              <a:rPr lang="en" sz="2800">
                <a:solidFill>
                  <a:schemeClr val="dk1"/>
                </a:solidFill>
              </a:rPr>
              <a:t> it out now:    </a:t>
            </a:r>
            <a:r>
              <a:rPr lang="en" sz="2800" u="sng">
                <a:solidFill>
                  <a:srgbClr val="434343"/>
                </a:solidFill>
                <a:hlinkClick r:id="rId3"/>
              </a:rPr>
              <a:t>goo.gl/wkHexj</a:t>
            </a:r>
            <a:endParaRPr sz="2800">
              <a:solidFill>
                <a:srgbClr val="434343"/>
              </a:solidFill>
            </a:endParaRPr>
          </a:p>
          <a:p>
            <a:pPr indent="-368300" lvl="0" marL="457200" rtl="0" algn="l">
              <a:spcBef>
                <a:spcPts val="0"/>
              </a:spcBef>
              <a:spcAft>
                <a:spcPts val="0"/>
              </a:spcAft>
              <a:buSzPts val="2200"/>
              <a:buChar char="●"/>
            </a:pPr>
            <a:r>
              <a:rPr lang="en" sz="2200">
                <a:solidFill>
                  <a:schemeClr val="dk1"/>
                </a:solidFill>
              </a:rPr>
              <a:t>Based on </a:t>
            </a:r>
            <a:r>
              <a:rPr lang="en" sz="2200" u="sng">
                <a:solidFill>
                  <a:srgbClr val="434343"/>
                </a:solidFill>
                <a:hlinkClick r:id="rId4"/>
              </a:rPr>
              <a:t>https://github.com/tensorflow/tensor2tensor</a:t>
            </a:r>
            <a:endParaRPr sz="2200">
              <a:solidFill>
                <a:srgbClr val="434343"/>
              </a:solidFill>
            </a:endParaRPr>
          </a:p>
        </p:txBody>
      </p:sp>
      <p:sp>
        <p:nvSpPr>
          <p:cNvPr id="773" name="Shape 773"/>
          <p:cNvSpPr txBox="1"/>
          <p:nvPr>
            <p:ph idx="1" type="body"/>
          </p:nvPr>
        </p:nvSpPr>
        <p:spPr>
          <a:xfrm>
            <a:off x="312750" y="1260786"/>
            <a:ext cx="8901300" cy="3770700"/>
          </a:xfrm>
          <a:prstGeom prst="rect">
            <a:avLst/>
          </a:prstGeom>
          <a:noFill/>
          <a:ln>
            <a:noFill/>
          </a:ln>
        </p:spPr>
        <p:txBody>
          <a:bodyPr anchorCtr="0" anchor="t" bIns="32750" lIns="32750" spcFirstLastPara="1" rIns="32750" wrap="square" tIns="32750">
            <a:noAutofit/>
          </a:bodyPr>
          <a:lstStyle/>
          <a:p>
            <a:pPr indent="-368300" lvl="0" marL="457200" marR="0" rtl="0" algn="l">
              <a:lnSpc>
                <a:spcPct val="150000"/>
              </a:lnSpc>
              <a:spcBef>
                <a:spcPts val="0"/>
              </a:spcBef>
              <a:spcAft>
                <a:spcPts val="0"/>
              </a:spcAft>
              <a:buSzPts val="2200"/>
              <a:buChar char="●"/>
            </a:pPr>
            <a:r>
              <a:rPr lang="en" sz="2200"/>
              <a:t>Easy to use data-sets and models code on github, </a:t>
            </a:r>
            <a:r>
              <a:rPr lang="en" sz="2200" u="sng">
                <a:solidFill>
                  <a:srgbClr val="434343"/>
                </a:solidFill>
                <a:hlinkClick r:id="rId5"/>
              </a:rPr>
              <a:t>tutorials</a:t>
            </a:r>
            <a:r>
              <a:rPr lang="en" sz="2200"/>
              <a:t>, ...</a:t>
            </a:r>
            <a:endParaRPr sz="2200"/>
          </a:p>
          <a:p>
            <a:pPr indent="-368300" lvl="0" marL="457200" marR="0" rtl="0" algn="l">
              <a:lnSpc>
                <a:spcPct val="150000"/>
              </a:lnSpc>
              <a:spcBef>
                <a:spcPts val="0"/>
              </a:spcBef>
              <a:spcAft>
                <a:spcPts val="0"/>
              </a:spcAft>
              <a:buSzPts val="2200"/>
              <a:buChar char="●"/>
            </a:pPr>
            <a:r>
              <a:rPr lang="en" sz="2200"/>
              <a:t>Community: external contributors (many 100+ LOC), 700+ forks, …</a:t>
            </a:r>
            <a:endParaRPr sz="2200"/>
          </a:p>
          <a:p>
            <a:pPr indent="-368300" lvl="0" marL="457200" marR="0" rtl="0" algn="l">
              <a:lnSpc>
                <a:spcPct val="150000"/>
              </a:lnSpc>
              <a:spcBef>
                <a:spcPts val="0"/>
              </a:spcBef>
              <a:spcAft>
                <a:spcPts val="0"/>
              </a:spcAft>
              <a:buSzPts val="2200"/>
              <a:buChar char="●"/>
            </a:pPr>
            <a:r>
              <a:rPr lang="en" sz="2200"/>
              <a:t>SOTA on NLP (translation, lm, summarization), image classification, ...</a:t>
            </a:r>
            <a:endParaRPr sz="2200"/>
          </a:p>
          <a:p>
            <a:pPr indent="-368300" lvl="0" marL="457200" marR="0" rtl="0" algn="l">
              <a:lnSpc>
                <a:spcPct val="200000"/>
              </a:lnSpc>
              <a:spcBef>
                <a:spcPts val="0"/>
              </a:spcBef>
              <a:spcAft>
                <a:spcPts val="0"/>
              </a:spcAft>
              <a:buSzPts val="2200"/>
              <a:buChar char="●"/>
            </a:pPr>
            <a:r>
              <a:rPr lang="en" sz="2200"/>
              <a:t>Train on Cloud ML and Cloud TPUs, tested </a:t>
            </a:r>
            <a:r>
              <a:rPr lang="en" sz="2200">
                <a:solidFill>
                  <a:schemeClr val="dk1"/>
                </a:solidFill>
              </a:rPr>
              <a:t>pretrained models</a:t>
            </a:r>
            <a:endParaRPr sz="2200">
              <a:solidFill>
                <a:schemeClr val="dk1"/>
              </a:solidFill>
            </a:endParaRPr>
          </a:p>
          <a:p>
            <a:pPr indent="0" lvl="0" marL="0" marR="0" rtl="0" algn="l">
              <a:lnSpc>
                <a:spcPct val="150000"/>
              </a:lnSpc>
              <a:spcBef>
                <a:spcPts val="1000"/>
              </a:spcBef>
              <a:spcAft>
                <a:spcPts val="0"/>
              </a:spcAft>
              <a:buNone/>
            </a:pPr>
            <a:r>
              <a:rPr lang="en" sz="2800"/>
              <a:t>In the future:</a:t>
            </a:r>
            <a:endParaRPr sz="2800"/>
          </a:p>
          <a:p>
            <a:pPr indent="-368300" lvl="0" marL="457200" marR="0" rtl="0" algn="l">
              <a:lnSpc>
                <a:spcPct val="150000"/>
              </a:lnSpc>
              <a:spcBef>
                <a:spcPts val="0"/>
              </a:spcBef>
              <a:spcAft>
                <a:spcPts val="0"/>
              </a:spcAft>
              <a:buSzPts val="2200"/>
              <a:buChar char="●"/>
            </a:pPr>
            <a:r>
              <a:rPr lang="en" sz="2200">
                <a:solidFill>
                  <a:schemeClr val="dk1"/>
                </a:solidFill>
              </a:rPr>
              <a:t>How will realistic text, image and video generation change society?</a:t>
            </a:r>
            <a:endParaRPr sz="2200"/>
          </a:p>
          <a:p>
            <a:pPr indent="-368300" lvl="0" marL="457200" marR="0" rtl="0" algn="l">
              <a:lnSpc>
                <a:spcPct val="150000"/>
              </a:lnSpc>
              <a:spcBef>
                <a:spcPts val="0"/>
              </a:spcBef>
              <a:spcAft>
                <a:spcPts val="0"/>
              </a:spcAft>
              <a:buSzPts val="2200"/>
              <a:buChar char="●"/>
            </a:pPr>
            <a:r>
              <a:rPr lang="en" sz="2200"/>
              <a:t>Will large-scale multi-task models show more general intelligence?</a:t>
            </a:r>
            <a:endParaRPr sz="2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Shape 23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Parsing with sequence-to-sequence LSTMs</a:t>
            </a:r>
            <a:endParaRPr/>
          </a:p>
        </p:txBody>
      </p:sp>
      <p:sp>
        <p:nvSpPr>
          <p:cNvPr id="232" name="Shape 232"/>
          <p:cNvSpPr txBox="1"/>
          <p:nvPr/>
        </p:nvSpPr>
        <p:spPr>
          <a:xfrm>
            <a:off x="427300" y="1952200"/>
            <a:ext cx="8296500" cy="2901000"/>
          </a:xfrm>
          <a:prstGeom prst="rect">
            <a:avLst/>
          </a:prstGeom>
          <a:noFill/>
          <a:ln>
            <a:noFill/>
          </a:ln>
        </p:spPr>
        <p:txBody>
          <a:bodyPr anchorCtr="0" anchor="t" bIns="91425" lIns="91425" spcFirstLastPara="1" rIns="91425" wrap="square" tIns="91425">
            <a:noAutofit/>
          </a:bodyPr>
          <a:lstStyle/>
          <a:p>
            <a:pPr indent="-342900" lvl="0" marL="457200" rtl="0">
              <a:lnSpc>
                <a:spcPct val="115000"/>
              </a:lnSpc>
              <a:spcBef>
                <a:spcPts val="0"/>
              </a:spcBef>
              <a:spcAft>
                <a:spcPts val="0"/>
              </a:spcAft>
              <a:buSzPts val="1800"/>
              <a:buAutoNum type="arabicParenBoth"/>
            </a:pPr>
            <a:r>
              <a:rPr lang="en" sz="1800"/>
              <a:t>Represent the tree as a sequence.</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t>(2) Generate data and train a sequence-to-sequence LSTM model.</a:t>
            </a:r>
            <a:endParaRPr sz="1800"/>
          </a:p>
          <a:p>
            <a:pPr indent="0" lvl="0" marL="0" rtl="0">
              <a:lnSpc>
                <a:spcPct val="115000"/>
              </a:lnSpc>
              <a:spcBef>
                <a:spcPts val="0"/>
              </a:spcBef>
              <a:spcAft>
                <a:spcPts val="0"/>
              </a:spcAft>
              <a:buNone/>
            </a:pPr>
            <a:r>
              <a:rPr lang="en" sz="1800"/>
              <a:t>(3) Results: </a:t>
            </a:r>
            <a:r>
              <a:rPr lang="en" sz="1800">
                <a:solidFill>
                  <a:schemeClr val="accent2"/>
                </a:solidFill>
              </a:rPr>
              <a:t>92.8</a:t>
            </a:r>
            <a:r>
              <a:rPr lang="en" sz="1800"/>
              <a:t> F1 score vs </a:t>
            </a:r>
            <a:r>
              <a:rPr lang="en" sz="1800">
                <a:solidFill>
                  <a:schemeClr val="accent2"/>
                </a:solidFill>
              </a:rPr>
              <a:t>92.4</a:t>
            </a:r>
            <a:r>
              <a:rPr lang="en" sz="1800"/>
              <a:t> previous best </a:t>
            </a:r>
            <a:r>
              <a:rPr lang="en" sz="1800">
                <a:solidFill>
                  <a:schemeClr val="dk1"/>
                </a:solidFill>
              </a:rPr>
              <a:t>[Vinyals &amp; Kaiser et al., 2014]</a:t>
            </a:r>
            <a:endParaRPr sz="1800"/>
          </a:p>
        </p:txBody>
      </p:sp>
      <p:pic>
        <p:nvPicPr>
          <p:cNvPr descr="parsing_linearize.png" id="233" name="Shape 233"/>
          <p:cNvPicPr preferRelativeResize="0"/>
          <p:nvPr/>
        </p:nvPicPr>
        <p:blipFill>
          <a:blip r:embed="rId3">
            <a:alphaModFix/>
          </a:blip>
          <a:stretch>
            <a:fillRect/>
          </a:stretch>
        </p:blipFill>
        <p:spPr>
          <a:xfrm>
            <a:off x="2611650" y="2394675"/>
            <a:ext cx="4858774" cy="17804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Shape 23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Language modeling with LSTMs</a:t>
            </a:r>
            <a:endParaRPr/>
          </a:p>
        </p:txBody>
      </p:sp>
      <p:sp>
        <p:nvSpPr>
          <p:cNvPr id="239" name="Shape 239"/>
          <p:cNvSpPr txBox="1"/>
          <p:nvPr/>
        </p:nvSpPr>
        <p:spPr>
          <a:xfrm>
            <a:off x="427300" y="1952200"/>
            <a:ext cx="8491200" cy="29010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lang="en" sz="1800"/>
              <a:t>Language model performance is measured in </a:t>
            </a:r>
            <a:r>
              <a:rPr lang="en" sz="1800">
                <a:solidFill>
                  <a:schemeClr val="accent2"/>
                </a:solidFill>
              </a:rPr>
              <a:t>perplexity</a:t>
            </a:r>
            <a:r>
              <a:rPr lang="en" sz="1800"/>
              <a:t> (lower is better).</a:t>
            </a:r>
            <a:endParaRPr sz="1800"/>
          </a:p>
          <a:p>
            <a:pPr indent="-342900" lvl="0" marL="457200" rtl="0">
              <a:lnSpc>
                <a:spcPct val="115000"/>
              </a:lnSpc>
              <a:spcBef>
                <a:spcPts val="0"/>
              </a:spcBef>
              <a:spcAft>
                <a:spcPts val="0"/>
              </a:spcAft>
              <a:buSzPts val="1800"/>
              <a:buChar char="●"/>
            </a:pPr>
            <a:r>
              <a:rPr lang="en" sz="1800"/>
              <a:t>Kneser-Ney 5-gram:			</a:t>
            </a:r>
            <a:r>
              <a:rPr lang="en" sz="1800">
                <a:solidFill>
                  <a:schemeClr val="accent2"/>
                </a:solidFill>
              </a:rPr>
              <a:t>67.6</a:t>
            </a:r>
            <a:r>
              <a:rPr lang="en" sz="1800"/>
              <a:t>		</a:t>
            </a:r>
            <a:r>
              <a:rPr lang="en" sz="1800">
                <a:solidFill>
                  <a:schemeClr val="dk1"/>
                </a:solidFill>
              </a:rPr>
              <a:t>[Chelba et al., 2013]</a:t>
            </a:r>
            <a:endParaRPr sz="1800">
              <a:solidFill>
                <a:schemeClr val="dk1"/>
              </a:solidFill>
            </a:endParaRPr>
          </a:p>
          <a:p>
            <a:pPr indent="-342900" lvl="0" marL="457200" rtl="0">
              <a:lnSpc>
                <a:spcPct val="115000"/>
              </a:lnSpc>
              <a:spcBef>
                <a:spcPts val="0"/>
              </a:spcBef>
              <a:spcAft>
                <a:spcPts val="0"/>
              </a:spcAft>
              <a:buSzPts val="1800"/>
              <a:buChar char="●"/>
            </a:pPr>
            <a:r>
              <a:rPr lang="en" sz="1800"/>
              <a:t>RNN-1024 + 9-gram:			</a:t>
            </a:r>
            <a:r>
              <a:rPr lang="en" sz="1800">
                <a:solidFill>
                  <a:schemeClr val="accent2"/>
                </a:solidFill>
              </a:rPr>
              <a:t>51.3	</a:t>
            </a:r>
            <a:r>
              <a:rPr lang="en" sz="1800"/>
              <a:t>	</a:t>
            </a:r>
            <a:r>
              <a:rPr lang="en" sz="1800">
                <a:solidFill>
                  <a:schemeClr val="dk1"/>
                </a:solidFill>
              </a:rPr>
              <a:t>[Chelba et al., 2013]</a:t>
            </a:r>
            <a:endParaRPr sz="1800"/>
          </a:p>
          <a:p>
            <a:pPr indent="-342900" lvl="0" marL="457200" rtl="0">
              <a:lnSpc>
                <a:spcPct val="115000"/>
              </a:lnSpc>
              <a:spcBef>
                <a:spcPts val="0"/>
              </a:spcBef>
              <a:spcAft>
                <a:spcPts val="0"/>
              </a:spcAft>
              <a:buSzPts val="1800"/>
              <a:buChar char="●"/>
            </a:pPr>
            <a:r>
              <a:rPr lang="en" sz="1800"/>
              <a:t>LSTM-512-512:				</a:t>
            </a:r>
            <a:r>
              <a:rPr lang="en" sz="1800">
                <a:solidFill>
                  <a:schemeClr val="accent2"/>
                </a:solidFill>
              </a:rPr>
              <a:t>54.1</a:t>
            </a:r>
            <a:r>
              <a:rPr lang="en" sz="1800"/>
              <a:t>		</a:t>
            </a:r>
            <a:r>
              <a:rPr lang="en" sz="1800">
                <a:solidFill>
                  <a:schemeClr val="dk1"/>
                </a:solidFill>
              </a:rPr>
              <a:t>[Józefowicz et al., 2016]</a:t>
            </a:r>
            <a:endParaRPr sz="1800"/>
          </a:p>
          <a:p>
            <a:pPr indent="-342900" lvl="0" marL="457200" rtl="0">
              <a:lnSpc>
                <a:spcPct val="115000"/>
              </a:lnSpc>
              <a:spcBef>
                <a:spcPts val="0"/>
              </a:spcBef>
              <a:spcAft>
                <a:spcPts val="0"/>
              </a:spcAft>
              <a:buSzPts val="1800"/>
              <a:buChar char="●"/>
            </a:pPr>
            <a:r>
              <a:rPr lang="en" sz="1800"/>
              <a:t>2-layer LSTM-8192-1024:		</a:t>
            </a:r>
            <a:r>
              <a:rPr lang="en" sz="1800">
                <a:solidFill>
                  <a:schemeClr val="accent2"/>
                </a:solidFill>
              </a:rPr>
              <a:t>30.6</a:t>
            </a:r>
            <a:r>
              <a:rPr lang="en" sz="1800"/>
              <a:t>		</a:t>
            </a:r>
            <a:r>
              <a:rPr lang="en" sz="1800">
                <a:solidFill>
                  <a:schemeClr val="dk1"/>
                </a:solidFill>
              </a:rPr>
              <a:t>[Józefowicz et al., 2016]</a:t>
            </a:r>
            <a:endParaRPr sz="1800">
              <a:solidFill>
                <a:schemeClr val="dk1"/>
              </a:solidFill>
            </a:endParaRPr>
          </a:p>
          <a:p>
            <a:pPr indent="-342900" lvl="0" marL="457200" rtl="0">
              <a:lnSpc>
                <a:spcPct val="115000"/>
              </a:lnSpc>
              <a:spcBef>
                <a:spcPts val="0"/>
              </a:spcBef>
              <a:spcAft>
                <a:spcPts val="0"/>
              </a:spcAft>
              <a:buSzPts val="1800"/>
              <a:buChar char="●"/>
            </a:pPr>
            <a:r>
              <a:rPr lang="en" sz="1800"/>
              <a:t>2-l.-LSTM-4096-1024+MoE:	</a:t>
            </a:r>
            <a:r>
              <a:rPr lang="en" sz="1800">
                <a:solidFill>
                  <a:schemeClr val="accent2"/>
                </a:solidFill>
              </a:rPr>
              <a:t>28.0	</a:t>
            </a:r>
            <a:r>
              <a:rPr lang="en" sz="1800"/>
              <a:t>	</a:t>
            </a:r>
            <a:r>
              <a:rPr lang="en" sz="1800">
                <a:solidFill>
                  <a:schemeClr val="dk1"/>
                </a:solidFill>
              </a:rPr>
              <a:t>[Shazeer &amp; Mirhoseini et al., 2016]</a:t>
            </a:r>
            <a:endParaRPr sz="1800">
              <a:solidFill>
                <a:schemeClr val="dk1"/>
              </a:solidFill>
            </a:endParaRPr>
          </a:p>
          <a:p>
            <a:pPr indent="0" lvl="0" marL="0" rtl="0">
              <a:lnSpc>
                <a:spcPct val="115000"/>
              </a:lnSpc>
              <a:spcBef>
                <a:spcPts val="0"/>
              </a:spcBef>
              <a:spcAft>
                <a:spcPts val="0"/>
              </a:spcAft>
              <a:buNone/>
            </a:pPr>
            <a:r>
              <a:t/>
            </a:r>
            <a:endParaRPr sz="1800">
              <a:solidFill>
                <a:schemeClr val="dk1"/>
              </a:solidFill>
            </a:endParaRPr>
          </a:p>
          <a:p>
            <a:pPr indent="0" lvl="0" marL="0" rtl="0">
              <a:lnSpc>
                <a:spcPct val="115000"/>
              </a:lnSpc>
              <a:spcBef>
                <a:spcPts val="0"/>
              </a:spcBef>
              <a:spcAft>
                <a:spcPts val="0"/>
              </a:spcAft>
              <a:buNone/>
            </a:pPr>
            <a:r>
              <a:rPr lang="en" sz="1800"/>
              <a:t>Model size seems to be the decisive factor.</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Shape 24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Language modeling with LSTMs: Examples</a:t>
            </a:r>
            <a:endParaRPr/>
          </a:p>
        </p:txBody>
      </p:sp>
      <p:sp>
        <p:nvSpPr>
          <p:cNvPr id="245" name="Shape 245"/>
          <p:cNvSpPr txBox="1"/>
          <p:nvPr/>
        </p:nvSpPr>
        <p:spPr>
          <a:xfrm>
            <a:off x="427300" y="1952200"/>
            <a:ext cx="8574600" cy="2901000"/>
          </a:xfrm>
          <a:prstGeom prst="rect">
            <a:avLst/>
          </a:prstGeom>
          <a:noFill/>
          <a:ln>
            <a:noFill/>
          </a:ln>
        </p:spPr>
        <p:txBody>
          <a:bodyPr anchorCtr="0" anchor="t" bIns="91425" lIns="91425" spcFirstLastPara="1" rIns="91425" wrap="square" tIns="91425">
            <a:noAutofit/>
          </a:bodyPr>
          <a:lstStyle/>
          <a:p>
            <a:pPr indent="0" lvl="0" marL="0" rtl="0">
              <a:lnSpc>
                <a:spcPct val="150000"/>
              </a:lnSpc>
              <a:spcBef>
                <a:spcPts val="0"/>
              </a:spcBef>
              <a:spcAft>
                <a:spcPts val="0"/>
              </a:spcAft>
              <a:buNone/>
            </a:pPr>
            <a:r>
              <a:rPr lang="en" sz="1800">
                <a:solidFill>
                  <a:schemeClr val="dk1"/>
                </a:solidFill>
              </a:rPr>
              <a:t>Raw (not hand-selected) sampled sentences:		[Józefowicz et al., 2016]</a:t>
            </a:r>
            <a:endParaRPr sz="1800">
              <a:solidFill>
                <a:schemeClr val="dk1"/>
              </a:solidFill>
            </a:endParaRPr>
          </a:p>
          <a:p>
            <a:pPr indent="0" lvl="0" marL="0" rtl="0">
              <a:lnSpc>
                <a:spcPct val="115000"/>
              </a:lnSpc>
              <a:spcBef>
                <a:spcPts val="0"/>
              </a:spcBef>
              <a:spcAft>
                <a:spcPts val="0"/>
              </a:spcAft>
              <a:buNone/>
            </a:pPr>
            <a:r>
              <a:rPr lang="en" sz="1800"/>
              <a:t>About 800 people gathered at Hever Castle on Long Beach from noon to 2pm , three to four times that of the funeral cortege .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t>It is now known that coffee and cacao products can do no harm on the body .</a:t>
            </a:r>
            <a:endParaRPr sz="1800"/>
          </a:p>
          <a:p>
            <a:pPr indent="0" lvl="0" marL="0" rtl="0">
              <a:lnSpc>
                <a:spcPct val="115000"/>
              </a:lnSpc>
              <a:spcBef>
                <a:spcPts val="0"/>
              </a:spcBef>
              <a:spcAft>
                <a:spcPts val="0"/>
              </a:spcAft>
              <a:buNone/>
            </a:pPr>
            <a:r>
              <a:t/>
            </a:r>
            <a:endParaRPr sz="1800"/>
          </a:p>
          <a:p>
            <a:pPr indent="0" lvl="0" marL="0" rtl="0">
              <a:lnSpc>
                <a:spcPct val="115000"/>
              </a:lnSpc>
              <a:spcBef>
                <a:spcPts val="0"/>
              </a:spcBef>
              <a:spcAft>
                <a:spcPts val="0"/>
              </a:spcAft>
              <a:buNone/>
            </a:pPr>
            <a:r>
              <a:rPr lang="en" sz="1800"/>
              <a:t>Yuri Zhirkov was in attendance at the Stamford Bridge at the start of the second half but neither Drogba nor Malouda was able to push on through the Barcelona defence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285F4"/>
      </a:accent1>
      <a:accent2>
        <a:srgbClr val="DB4437"/>
      </a:accent2>
      <a:accent3>
        <a:srgbClr val="3F3F3F"/>
      </a:accent3>
      <a:accent4>
        <a:srgbClr val="254A89"/>
      </a:accent4>
      <a:accent5>
        <a:srgbClr val="7B261F"/>
      </a:accent5>
      <a:accent6>
        <a:srgbClr val="232323"/>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